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58" r:id="rId4"/>
    <p:sldId id="262" r:id="rId5"/>
    <p:sldId id="341" r:id="rId6"/>
    <p:sldId id="342" r:id="rId7"/>
    <p:sldId id="335" r:id="rId8"/>
    <p:sldId id="259" r:id="rId9"/>
    <p:sldId id="336" r:id="rId10"/>
    <p:sldId id="331" r:id="rId11"/>
    <p:sldId id="338" r:id="rId12"/>
    <p:sldId id="343" r:id="rId13"/>
    <p:sldId id="337" r:id="rId14"/>
    <p:sldId id="260" r:id="rId15"/>
    <p:sldId id="299" r:id="rId16"/>
    <p:sldId id="292" r:id="rId17"/>
    <p:sldId id="308" r:id="rId18"/>
    <p:sldId id="301" r:id="rId19"/>
    <p:sldId id="302" r:id="rId20"/>
    <p:sldId id="303" r:id="rId21"/>
    <p:sldId id="328" r:id="rId22"/>
    <p:sldId id="304" r:id="rId23"/>
    <p:sldId id="305" r:id="rId24"/>
    <p:sldId id="313" r:id="rId25"/>
    <p:sldId id="314" r:id="rId26"/>
    <p:sldId id="315" r:id="rId27"/>
    <p:sldId id="316" r:id="rId28"/>
    <p:sldId id="317" r:id="rId29"/>
    <p:sldId id="318" r:id="rId30"/>
    <p:sldId id="319" r:id="rId31"/>
    <p:sldId id="320" r:id="rId32"/>
    <p:sldId id="296" r:id="rId33"/>
    <p:sldId id="321" r:id="rId34"/>
    <p:sldId id="322" r:id="rId35"/>
    <p:sldId id="323" r:id="rId36"/>
    <p:sldId id="324" r:id="rId37"/>
    <p:sldId id="325" r:id="rId38"/>
    <p:sldId id="326" r:id="rId39"/>
    <p:sldId id="344" r:id="rId40"/>
    <p:sldId id="345" r:id="rId41"/>
    <p:sldId id="261" r:id="rId42"/>
    <p:sldId id="339" r:id="rId4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9"/>
    <p:restoredTop sz="61683"/>
  </p:normalViewPr>
  <p:slideViewPr>
    <p:cSldViewPr snapToGrid="0" snapToObjects="1">
      <p:cViewPr varScale="1">
        <p:scale>
          <a:sx n="62" d="100"/>
          <a:sy n="62" d="100"/>
        </p:scale>
        <p:origin x="22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E0603-8A42-264A-BF94-DB780EF6EBEF}" type="datetimeFigureOut">
              <a:rPr lang="nl-NL" smtClean="0"/>
              <a:t>10-04-19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A7682-D93B-504B-8F2A-10D06FF3FC41}" type="slidenum">
              <a:rPr lang="nl-NL" smtClean="0"/>
              <a:t>‹nr.›</a:t>
            </a:fld>
            <a:endParaRPr lang="nl-NL"/>
          </a:p>
        </p:txBody>
      </p:sp>
    </p:spTree>
    <p:extLst>
      <p:ext uri="{BB962C8B-B14F-4D97-AF65-F5344CB8AC3E}">
        <p14:creationId xmlns:p14="http://schemas.microsoft.com/office/powerpoint/2010/main" val="359632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les kijken we terug naar wat we in bijeenkomst 1 hebben gedaan. We bespreken de huiswerkopdracht. Ik geef aan wat we deze les gaan doen. We gaan een </a:t>
            </a:r>
            <a:r>
              <a:rPr lang="nl-NL" dirty="0" err="1"/>
              <a:t>unplugged</a:t>
            </a:r>
            <a:r>
              <a:rPr lang="nl-NL" dirty="0"/>
              <a:t> opdracht doen en gaan in tweetallen aan de slag met de </a:t>
            </a:r>
            <a:r>
              <a:rPr lang="nl-NL" dirty="0" err="1"/>
              <a:t>microbit</a:t>
            </a:r>
            <a:r>
              <a:rPr lang="nl-NL" dirty="0"/>
              <a:t>. </a:t>
            </a:r>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2</a:t>
            </a:fld>
            <a:endParaRPr lang="nl-NL"/>
          </a:p>
        </p:txBody>
      </p:sp>
    </p:spTree>
    <p:extLst>
      <p:ext uri="{BB962C8B-B14F-4D97-AF65-F5344CB8AC3E}">
        <p14:creationId xmlns:p14="http://schemas.microsoft.com/office/powerpoint/2010/main" val="3950586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hebben het tot nu toe over apparaten thuis of op school gehad die geprogrammeerd zijn. Maar ook als je onderweg bent of ergens anders kom je apparaten tegen die geprogrammeerd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Als je in de auto zit en </a:t>
            </a:r>
            <a:r>
              <a:rPr lang="nl-NL" b="1" dirty="0"/>
              <a:t>onderweg</a:t>
            </a:r>
            <a:r>
              <a:rPr lang="nl-NL" dirty="0"/>
              <a:t> bent kom je ook allerlei apparaten tegen die geprogrammeerd zijn. Wie zou daar wat voorbeelden van kunnen noemen?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Onderweg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Voorbeelden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navigatiesysteem in de auto (bijvoorbeeld TOM TOM of Garmin)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verkeerslichten die je tegenkomt)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Winkelen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Kassa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Ziekenhuis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Apparatuur die je lichaam onderzoekt (bijvoorbeeld hartslag meet)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a:p>
            <a:r>
              <a:rPr lang="nl-NL" dirty="0"/>
              <a:t>In veel verschillende contexten kom je apparaten tegen die geprogrammeerd zijn.</a:t>
            </a:r>
          </a:p>
          <a:p>
            <a:r>
              <a:rPr lang="nl-NL" dirty="0"/>
              <a:t>Wie kan een apparaat noemen uit een specifieke context?</a:t>
            </a:r>
          </a:p>
        </p:txBody>
      </p:sp>
      <p:sp>
        <p:nvSpPr>
          <p:cNvPr id="4" name="Tijdelijke aanduiding voor dianummer 3"/>
          <p:cNvSpPr>
            <a:spLocks noGrp="1"/>
          </p:cNvSpPr>
          <p:nvPr>
            <p:ph type="sldNum" sz="quarter" idx="5"/>
          </p:nvPr>
        </p:nvSpPr>
        <p:spPr/>
        <p:txBody>
          <a:bodyPr/>
          <a:lstStyle/>
          <a:p>
            <a:fld id="{051C9B1D-6F90-1F4C-8A72-2FB9CAE827ED}" type="slidenum">
              <a:rPr lang="nl-NL" smtClean="0"/>
              <a:t>11</a:t>
            </a:fld>
            <a:endParaRPr lang="nl-NL"/>
          </a:p>
        </p:txBody>
      </p:sp>
    </p:spTree>
    <p:extLst>
      <p:ext uri="{BB962C8B-B14F-4D97-AF65-F5344CB8AC3E}">
        <p14:creationId xmlns:p14="http://schemas.microsoft.com/office/powerpoint/2010/main" val="89027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Ter introductie een grappig filmpje van Mr. </a:t>
            </a:r>
            <a:r>
              <a:rPr lang="nl-NL" dirty="0" err="1"/>
              <a:t>Bean</a:t>
            </a:r>
            <a:r>
              <a:rPr lang="nl-NL" dirty="0"/>
              <a:t> die probeert zonder te betalen de parkeergarage uit te </a:t>
            </a:r>
            <a:r>
              <a:rPr lang="nl-NL" dirty="0" err="1"/>
              <a:t>komnen</a:t>
            </a:r>
            <a:r>
              <a:rPr lang="nl-N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https</a:t>
            </a:r>
            <a:r>
              <a:rPr lang="nl-NL" dirty="0"/>
              <a:t>://</a:t>
            </a:r>
            <a:r>
              <a:rPr lang="nl-NL" dirty="0" err="1"/>
              <a:t>www.youtube.com</a:t>
            </a:r>
            <a:r>
              <a:rPr lang="nl-NL" dirty="0"/>
              <a:t>/</a:t>
            </a:r>
            <a:r>
              <a:rPr lang="nl-NL" dirty="0" err="1"/>
              <a:t>watch?v</a:t>
            </a:r>
            <a:r>
              <a:rPr lang="nl-NL" dirty="0"/>
              <a:t>=</a:t>
            </a:r>
            <a:r>
              <a:rPr lang="nl-NL" dirty="0" err="1"/>
              <a:t>SHvYDPWOVYY</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12</a:t>
            </a:fld>
            <a:endParaRPr lang="nl-NL"/>
          </a:p>
        </p:txBody>
      </p:sp>
    </p:spTree>
    <p:extLst>
      <p:ext uri="{BB962C8B-B14F-4D97-AF65-F5344CB8AC3E}">
        <p14:creationId xmlns:p14="http://schemas.microsoft.com/office/powerpoint/2010/main" val="3417169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plek waar je ook apparaten tegenkomt die geprogrammeerd zijn is op de parkeerplaats waar je moet betalen. </a:t>
            </a:r>
          </a:p>
          <a:p>
            <a:endParaRPr lang="nl-NL" dirty="0"/>
          </a:p>
          <a:p>
            <a:r>
              <a:rPr lang="nl-NL" dirty="0"/>
              <a:t>Vraag aan de leerlingen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Welke handelingen moet je doen om een parkeergarage binnen te komen. /  </a:t>
            </a:r>
            <a:r>
              <a:rPr lang="nl-NL" dirty="0"/>
              <a:t>Wie zou kunnen beschrijven wat je moet doen om de parkeerplaats (of garage binnen te komen?)</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deze les gaan we een kijkje aan de achterkant nemen van de systemen. Je kunt dit inleiden door de vraag te stellen:</a:t>
            </a:r>
          </a:p>
          <a:p>
            <a:pPr lvl="0"/>
            <a:r>
              <a:rPr lang="nl-NL" sz="1200" kern="1200" dirty="0">
                <a:solidFill>
                  <a:schemeClr val="tx1"/>
                </a:solidFill>
                <a:effectLst/>
                <a:latin typeface="+mn-lt"/>
                <a:ea typeface="+mn-ea"/>
                <a:cs typeface="+mn-cs"/>
              </a:rPr>
              <a:t>Wat zou er in het apparaat gebeuren op het moment dat jij op het knopje hebt geduwd?</a:t>
            </a:r>
          </a:p>
          <a:p>
            <a:pPr lvl="0"/>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Zie handleiding </a:t>
            </a:r>
            <a:r>
              <a:rPr lang="nl-NL" sz="1200" kern="1200" dirty="0" err="1">
                <a:solidFill>
                  <a:schemeClr val="tx1"/>
                </a:solidFill>
                <a:effectLst/>
                <a:latin typeface="+mn-lt"/>
                <a:ea typeface="+mn-ea"/>
                <a:cs typeface="+mn-cs"/>
              </a:rPr>
              <a:t>Unplugged</a:t>
            </a:r>
            <a:r>
              <a:rPr lang="nl-NL" sz="1200" kern="1200" dirty="0">
                <a:solidFill>
                  <a:schemeClr val="tx1"/>
                </a:solidFill>
                <a:effectLst/>
                <a:latin typeface="+mn-lt"/>
                <a:ea typeface="+mn-ea"/>
                <a:cs typeface="+mn-cs"/>
              </a:rPr>
              <a:t> opdracht voor het verdere verloop van deze les. </a:t>
            </a:r>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13</a:t>
            </a:fld>
            <a:endParaRPr lang="nl-NL"/>
          </a:p>
        </p:txBody>
      </p:sp>
    </p:spTree>
    <p:extLst>
      <p:ext uri="{BB962C8B-B14F-4D97-AF65-F5344CB8AC3E}">
        <p14:creationId xmlns:p14="http://schemas.microsoft.com/office/powerpoint/2010/main" val="446726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gaan een </a:t>
            </a:r>
            <a:r>
              <a:rPr lang="nl-NL" dirty="0" err="1"/>
              <a:t>unplugged</a:t>
            </a:r>
            <a:r>
              <a:rPr lang="nl-NL" dirty="0"/>
              <a:t> programmeeropdracht doen. Dat betekent programmeren zonder de computer. We gaan de ingang van een parkeerplaats programmeren</a:t>
            </a:r>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14</a:t>
            </a:fld>
            <a:endParaRPr lang="nl-NL"/>
          </a:p>
        </p:txBody>
      </p:sp>
    </p:spTree>
    <p:extLst>
      <p:ext uri="{BB962C8B-B14F-4D97-AF65-F5344CB8AC3E}">
        <p14:creationId xmlns:p14="http://schemas.microsoft.com/office/powerpoint/2010/main" val="55078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opdracht wordt </a:t>
            </a:r>
            <a:r>
              <a:rPr lang="nl-NL" dirty="0" err="1"/>
              <a:t>klasssikaal</a:t>
            </a:r>
            <a:r>
              <a:rPr lang="nl-NL" dirty="0"/>
              <a:t> door 1 groepje leerlingen gedaan. Als je wilt werken met meerdere groepjes spelen die opdracht 1 nog een keer na. </a:t>
            </a:r>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15</a:t>
            </a:fld>
            <a:endParaRPr lang="nl-NL"/>
          </a:p>
        </p:txBody>
      </p:sp>
    </p:spTree>
    <p:extLst>
      <p:ext uri="{BB962C8B-B14F-4D97-AF65-F5344CB8AC3E}">
        <p14:creationId xmlns:p14="http://schemas.microsoft.com/office/powerpoint/2010/main" val="169352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Opstelling voor opdracht 1 en 2</a:t>
            </a:r>
          </a:p>
        </p:txBody>
      </p:sp>
      <p:sp>
        <p:nvSpPr>
          <p:cNvPr id="4" name="Tijdelijke aanduiding voor dianummer 3"/>
          <p:cNvSpPr>
            <a:spLocks noGrp="1"/>
          </p:cNvSpPr>
          <p:nvPr>
            <p:ph type="sldNum" sz="quarter" idx="5"/>
          </p:nvPr>
        </p:nvSpPr>
        <p:spPr/>
        <p:txBody>
          <a:bodyPr/>
          <a:lstStyle/>
          <a:p>
            <a:fld id="{75BD474A-7446-FA41-8507-B74AE9AAF0DD}" type="slidenum">
              <a:rPr lang="nl-NL" smtClean="0"/>
              <a:t>16</a:t>
            </a:fld>
            <a:endParaRPr lang="nl-NL"/>
          </a:p>
        </p:txBody>
      </p:sp>
    </p:spTree>
    <p:extLst>
      <p:ext uri="{BB962C8B-B14F-4D97-AF65-F5344CB8AC3E}">
        <p14:creationId xmlns:p14="http://schemas.microsoft.com/office/powerpoint/2010/main" val="3904202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Opdracht 4: </a:t>
            </a:r>
          </a:p>
          <a:p>
            <a:r>
              <a:rPr lang="nl-NL" dirty="0"/>
              <a:t>De leerkracht probeert als vierde automobilist de parkeergarage binnen te komen. </a:t>
            </a:r>
          </a:p>
          <a:p>
            <a:r>
              <a:rPr lang="nl-NL" dirty="0"/>
              <a:t>Zou de slagboom nu open moeten gaan of dicht moeten blijven</a:t>
            </a:r>
          </a:p>
        </p:txBody>
      </p:sp>
      <p:sp>
        <p:nvSpPr>
          <p:cNvPr id="4" name="Tijdelijke aanduiding voor dianummer 3"/>
          <p:cNvSpPr>
            <a:spLocks noGrp="1"/>
          </p:cNvSpPr>
          <p:nvPr>
            <p:ph type="sldNum" sz="quarter" idx="5"/>
          </p:nvPr>
        </p:nvSpPr>
        <p:spPr/>
        <p:txBody>
          <a:bodyPr/>
          <a:lstStyle/>
          <a:p>
            <a:fld id="{75BD474A-7446-FA41-8507-B74AE9AAF0DD}" type="slidenum">
              <a:rPr lang="nl-NL" smtClean="0"/>
              <a:t>27</a:t>
            </a:fld>
            <a:endParaRPr lang="nl-NL"/>
          </a:p>
        </p:txBody>
      </p:sp>
    </p:spTree>
    <p:extLst>
      <p:ext uri="{BB962C8B-B14F-4D97-AF65-F5344CB8AC3E}">
        <p14:creationId xmlns:p14="http://schemas.microsoft.com/office/powerpoint/2010/main" val="38533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r>
              <a:rPr lang="nl-NL" dirty="0"/>
              <a:t>Waar moet hij de error geven. </a:t>
            </a:r>
          </a:p>
          <a:p>
            <a:endParaRPr lang="nl-NL" dirty="0"/>
          </a:p>
          <a:p>
            <a:r>
              <a:rPr lang="nl-NL" b="1" dirty="0"/>
              <a:t>Moet dit al gebeuren bij de knop ingang of verderop in het systeem?</a:t>
            </a:r>
          </a:p>
          <a:p>
            <a:endParaRPr lang="nl-NL" b="1" dirty="0"/>
          </a:p>
          <a:p>
            <a:r>
              <a:rPr lang="nl-NL" b="1" dirty="0"/>
              <a:t>De opties die er staan zijn al voorbij de computer. </a:t>
            </a:r>
          </a:p>
          <a:p>
            <a:endParaRPr lang="nl-NL" b="1" dirty="0"/>
          </a:p>
          <a:p>
            <a:r>
              <a:rPr lang="nl-NL" b="1" dirty="0"/>
              <a:t>Kan de stroom voorbij de computer komen?</a:t>
            </a:r>
          </a:p>
          <a:p>
            <a:endParaRPr lang="nl-NL" b="1" dirty="0"/>
          </a:p>
          <a:p>
            <a:r>
              <a:rPr lang="nl-NL" b="1" dirty="0"/>
              <a:t>Het woord VOL is afleidend/ misleidend. </a:t>
            </a:r>
          </a:p>
          <a:p>
            <a:endParaRPr lang="nl-NL" b="1" dirty="0"/>
          </a:p>
          <a:p>
            <a:r>
              <a:rPr lang="nl-NL" b="1" dirty="0"/>
              <a:t>Als de vierde auto er komt te staan dan laat je het woord VOL zien. </a:t>
            </a:r>
          </a:p>
          <a:p>
            <a:endParaRPr lang="nl-NL" b="1" dirty="0"/>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30</a:t>
            </a:fld>
            <a:endParaRPr lang="nl-NL"/>
          </a:p>
        </p:txBody>
      </p:sp>
    </p:spTree>
    <p:extLst>
      <p:ext uri="{BB962C8B-B14F-4D97-AF65-F5344CB8AC3E}">
        <p14:creationId xmlns:p14="http://schemas.microsoft.com/office/powerpoint/2010/main" val="3735722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Opstelling voor opdracht 6</a:t>
            </a:r>
          </a:p>
        </p:txBody>
      </p:sp>
      <p:sp>
        <p:nvSpPr>
          <p:cNvPr id="4" name="Tijdelijke aanduiding voor dianummer 3"/>
          <p:cNvSpPr>
            <a:spLocks noGrp="1"/>
          </p:cNvSpPr>
          <p:nvPr>
            <p:ph type="sldNum" sz="quarter" idx="5"/>
          </p:nvPr>
        </p:nvSpPr>
        <p:spPr/>
        <p:txBody>
          <a:bodyPr/>
          <a:lstStyle/>
          <a:p>
            <a:fld id="{75BD474A-7446-FA41-8507-B74AE9AAF0DD}" type="slidenum">
              <a:rPr lang="nl-NL" smtClean="0"/>
              <a:t>32</a:t>
            </a:fld>
            <a:endParaRPr lang="nl-NL"/>
          </a:p>
        </p:txBody>
      </p:sp>
    </p:spTree>
    <p:extLst>
      <p:ext uri="{BB962C8B-B14F-4D97-AF65-F5344CB8AC3E}">
        <p14:creationId xmlns:p14="http://schemas.microsoft.com/office/powerpoint/2010/main" val="195087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39</a:t>
            </a:fld>
            <a:endParaRPr lang="nl-NL"/>
          </a:p>
        </p:txBody>
      </p:sp>
    </p:spTree>
    <p:extLst>
      <p:ext uri="{BB962C8B-B14F-4D97-AF65-F5344CB8AC3E}">
        <p14:creationId xmlns:p14="http://schemas.microsoft.com/office/powerpoint/2010/main" val="271227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De terugblik naar de vorige les maken we door in de tafelgroepjes drie opdrachten met elkaar te doen. Die staan kort uitgelegd op dia 4 tot en met 10. </a:t>
            </a:r>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3</a:t>
            </a:fld>
            <a:endParaRPr lang="nl-NL"/>
          </a:p>
        </p:txBody>
      </p:sp>
    </p:spTree>
    <p:extLst>
      <p:ext uri="{BB962C8B-B14F-4D97-AF65-F5344CB8AC3E}">
        <p14:creationId xmlns:p14="http://schemas.microsoft.com/office/powerpoint/2010/main" val="4202590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40</a:t>
            </a:fld>
            <a:endParaRPr lang="nl-NL"/>
          </a:p>
        </p:txBody>
      </p:sp>
    </p:spTree>
    <p:extLst>
      <p:ext uri="{BB962C8B-B14F-4D97-AF65-F5344CB8AC3E}">
        <p14:creationId xmlns:p14="http://schemas.microsoft.com/office/powerpoint/2010/main" val="829087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In tweetallen laten werken. </a:t>
            </a:r>
          </a:p>
          <a:p>
            <a:r>
              <a:rPr lang="nl-NL" b="1" dirty="0"/>
              <a:t>Leerlingen hebben het werkboekje met de programmeeropdrachten nodig. </a:t>
            </a:r>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41</a:t>
            </a:fld>
            <a:endParaRPr lang="nl-NL"/>
          </a:p>
        </p:txBody>
      </p:sp>
    </p:spTree>
    <p:extLst>
      <p:ext uri="{BB962C8B-B14F-4D97-AF65-F5344CB8AC3E}">
        <p14:creationId xmlns:p14="http://schemas.microsoft.com/office/powerpoint/2010/main" val="159474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les 1 keken we naar het kopieerapparaat.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4</a:t>
            </a:fld>
            <a:endParaRPr lang="nl-NL"/>
          </a:p>
        </p:txBody>
      </p:sp>
    </p:spTree>
    <p:extLst>
      <p:ext uri="{BB962C8B-B14F-4D97-AF65-F5344CB8AC3E}">
        <p14:creationId xmlns:p14="http://schemas.microsoft.com/office/powerpoint/2010/main" val="10143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Ik liet toen ook een plaatje zien. In je tafelgroepje ga je kijken of je alle begrippen nog op de goede plek kunt zetten.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Leerlingen vullen het in tafelgroepje in en klassikaal worden de antwoorden besproken. </a:t>
            </a:r>
          </a:p>
          <a:p>
            <a:endParaRPr lang="nl-NL" dirty="0"/>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5</a:t>
            </a:fld>
            <a:endParaRPr lang="nl-NL"/>
          </a:p>
        </p:txBody>
      </p:sp>
    </p:spTree>
    <p:extLst>
      <p:ext uri="{BB962C8B-B14F-4D97-AF65-F5344CB8AC3E}">
        <p14:creationId xmlns:p14="http://schemas.microsoft.com/office/powerpoint/2010/main" val="42641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vorige les hebben we ook een ritme geklapt. Daarmee legde ik de verschillende programmeerconcepten uit. </a:t>
            </a:r>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6</a:t>
            </a:fld>
            <a:endParaRPr lang="nl-NL"/>
          </a:p>
        </p:txBody>
      </p:sp>
    </p:spTree>
    <p:extLst>
      <p:ext uri="{BB962C8B-B14F-4D97-AF65-F5344CB8AC3E}">
        <p14:creationId xmlns:p14="http://schemas.microsoft.com/office/powerpoint/2010/main" val="415885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Weten jullie nog welk programmeerconcept hoort bij welke omschrijving? Trek in je tafelgroepje een lijn van het programmeerconcept naar de juiste omschrijving. </a:t>
            </a:r>
          </a:p>
          <a:p>
            <a:endParaRPr lang="nl-NL" dirty="0"/>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7</a:t>
            </a:fld>
            <a:endParaRPr lang="nl-NL"/>
          </a:p>
        </p:txBody>
      </p:sp>
    </p:spTree>
    <p:extLst>
      <p:ext uri="{BB962C8B-B14F-4D97-AF65-F5344CB8AC3E}">
        <p14:creationId xmlns:p14="http://schemas.microsoft.com/office/powerpoint/2010/main" val="217794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De huiswerkopdracht was om te kijken welke apparaten jullie in huis hebben en te bedenken waar een computer in zat en waar geen computer in zat. </a:t>
            </a:r>
          </a:p>
          <a:p>
            <a:endParaRPr lang="nl-NL" b="1" dirty="0"/>
          </a:p>
          <a:p>
            <a:endParaRPr lang="nl-NL" b="1" dirty="0"/>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8</a:t>
            </a:fld>
            <a:endParaRPr lang="nl-NL"/>
          </a:p>
        </p:txBody>
      </p:sp>
    </p:spTree>
    <p:extLst>
      <p:ext uri="{BB962C8B-B14F-4D97-AF65-F5344CB8AC3E}">
        <p14:creationId xmlns:p14="http://schemas.microsoft.com/office/powerpoint/2010/main" val="401814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Maak in je tafelgroepje een lijstje met apparaten zonder computer en apparaten met computer. </a:t>
            </a:r>
            <a:endParaRPr lang="nl-NL" dirty="0"/>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9</a:t>
            </a:fld>
            <a:endParaRPr lang="nl-NL"/>
          </a:p>
        </p:txBody>
      </p:sp>
    </p:spTree>
    <p:extLst>
      <p:ext uri="{BB962C8B-B14F-4D97-AF65-F5344CB8AC3E}">
        <p14:creationId xmlns:p14="http://schemas.microsoft.com/office/powerpoint/2010/main" val="373211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Doelen</a:t>
            </a:r>
          </a:p>
          <a:p>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Leerlingen kunnen een eenvoudig programmaatje op de </a:t>
            </a:r>
            <a:r>
              <a:rPr lang="nl-NL" sz="1200" kern="1200" dirty="0" err="1">
                <a:solidFill>
                  <a:schemeClr val="tx1"/>
                </a:solidFill>
                <a:effectLst/>
                <a:latin typeface="+mn-lt"/>
                <a:ea typeface="+mn-ea"/>
                <a:cs typeface="+mn-cs"/>
              </a:rPr>
              <a:t>microbit</a:t>
            </a:r>
            <a:r>
              <a:rPr lang="nl-NL" sz="1200" kern="1200" dirty="0">
                <a:solidFill>
                  <a:schemeClr val="tx1"/>
                </a:solidFill>
                <a:effectLst/>
                <a:latin typeface="+mn-lt"/>
                <a:ea typeface="+mn-ea"/>
                <a:cs typeface="+mn-cs"/>
              </a:rPr>
              <a:t> zetten. </a:t>
            </a:r>
          </a:p>
        </p:txBody>
      </p:sp>
      <p:sp>
        <p:nvSpPr>
          <p:cNvPr id="4" name="Tijdelijke aanduiding voor dianummer 3"/>
          <p:cNvSpPr>
            <a:spLocks noGrp="1"/>
          </p:cNvSpPr>
          <p:nvPr>
            <p:ph type="sldNum" sz="quarter" idx="5"/>
          </p:nvPr>
        </p:nvSpPr>
        <p:spPr/>
        <p:txBody>
          <a:bodyPr/>
          <a:lstStyle/>
          <a:p>
            <a:fld id="{BB4A7682-D93B-504B-8F2A-10D06FF3FC41}" type="slidenum">
              <a:rPr lang="nl-NL" smtClean="0"/>
              <a:t>10</a:t>
            </a:fld>
            <a:endParaRPr lang="nl-NL"/>
          </a:p>
        </p:txBody>
      </p:sp>
    </p:spTree>
    <p:extLst>
      <p:ext uri="{BB962C8B-B14F-4D97-AF65-F5344CB8AC3E}">
        <p14:creationId xmlns:p14="http://schemas.microsoft.com/office/powerpoint/2010/main" val="281104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90A57-69B7-0548-97FA-1D0E534859C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F01D267-6BC8-2648-AF17-C6AD6088CF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9FF5277-FDE4-174D-802B-31547E86FD4E}"/>
              </a:ext>
            </a:extLst>
          </p:cNvPr>
          <p:cNvSpPr>
            <a:spLocks noGrp="1"/>
          </p:cNvSpPr>
          <p:nvPr>
            <p:ph type="dt" sz="half" idx="10"/>
          </p:nvPr>
        </p:nvSpPr>
        <p:spPr/>
        <p:txBody>
          <a:bodyPr/>
          <a:lstStyle/>
          <a:p>
            <a:fld id="{DBAE578D-3D3F-0942-86ED-4A82A67BEF24}" type="datetimeFigureOut">
              <a:rPr lang="nl-NL" smtClean="0"/>
              <a:t>10-04-19</a:t>
            </a:fld>
            <a:endParaRPr lang="nl-NL"/>
          </a:p>
        </p:txBody>
      </p:sp>
      <p:sp>
        <p:nvSpPr>
          <p:cNvPr id="5" name="Tijdelijke aanduiding voor voettekst 4">
            <a:extLst>
              <a:ext uri="{FF2B5EF4-FFF2-40B4-BE49-F238E27FC236}">
                <a16:creationId xmlns:a16="http://schemas.microsoft.com/office/drawing/2014/main" id="{D3AD4C36-E1C4-2145-B2A9-E170D8A1976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921430-3A56-B549-BC4A-8A51AB6CECE0}"/>
              </a:ext>
            </a:extLst>
          </p:cNvPr>
          <p:cNvSpPr>
            <a:spLocks noGrp="1"/>
          </p:cNvSpPr>
          <p:nvPr>
            <p:ph type="sldNum" sz="quarter" idx="12"/>
          </p:nvPr>
        </p:nvSpPr>
        <p:spPr/>
        <p:txBody>
          <a:bodyPr/>
          <a:lstStyle/>
          <a:p>
            <a:fld id="{6A3B764A-978D-EA46-90DB-97C935720886}" type="slidenum">
              <a:rPr lang="nl-NL" smtClean="0"/>
              <a:t>‹nr.›</a:t>
            </a:fld>
            <a:endParaRPr lang="nl-NL"/>
          </a:p>
        </p:txBody>
      </p:sp>
    </p:spTree>
    <p:extLst>
      <p:ext uri="{BB962C8B-B14F-4D97-AF65-F5344CB8AC3E}">
        <p14:creationId xmlns:p14="http://schemas.microsoft.com/office/powerpoint/2010/main" val="28876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399B6-6B06-E94B-ACA3-24030D3F2BA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6F204F3-190C-3B44-BE74-553E85120B47}"/>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DFC7120A-24DE-D245-9912-498DE3709B94}"/>
              </a:ext>
            </a:extLst>
          </p:cNvPr>
          <p:cNvSpPr>
            <a:spLocks noGrp="1"/>
          </p:cNvSpPr>
          <p:nvPr>
            <p:ph type="dt" sz="half" idx="10"/>
          </p:nvPr>
        </p:nvSpPr>
        <p:spPr/>
        <p:txBody>
          <a:bodyPr/>
          <a:lstStyle/>
          <a:p>
            <a:fld id="{DBAE578D-3D3F-0942-86ED-4A82A67BEF24}" type="datetimeFigureOut">
              <a:rPr lang="nl-NL" smtClean="0"/>
              <a:t>10-04-19</a:t>
            </a:fld>
            <a:endParaRPr lang="nl-NL"/>
          </a:p>
        </p:txBody>
      </p:sp>
      <p:sp>
        <p:nvSpPr>
          <p:cNvPr id="5" name="Tijdelijke aanduiding voor voettekst 4">
            <a:extLst>
              <a:ext uri="{FF2B5EF4-FFF2-40B4-BE49-F238E27FC236}">
                <a16:creationId xmlns:a16="http://schemas.microsoft.com/office/drawing/2014/main" id="{17F75DFA-D27F-2247-9C69-C6FFE961A2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9C6EDC-E958-2443-8FBE-2B4A0B9F0E44}"/>
              </a:ext>
            </a:extLst>
          </p:cNvPr>
          <p:cNvSpPr>
            <a:spLocks noGrp="1"/>
          </p:cNvSpPr>
          <p:nvPr>
            <p:ph type="sldNum" sz="quarter" idx="12"/>
          </p:nvPr>
        </p:nvSpPr>
        <p:spPr/>
        <p:txBody>
          <a:bodyPr/>
          <a:lstStyle/>
          <a:p>
            <a:fld id="{6A3B764A-978D-EA46-90DB-97C935720886}" type="slidenum">
              <a:rPr lang="nl-NL" smtClean="0"/>
              <a:t>‹nr.›</a:t>
            </a:fld>
            <a:endParaRPr lang="nl-NL"/>
          </a:p>
        </p:txBody>
      </p:sp>
    </p:spTree>
    <p:extLst>
      <p:ext uri="{BB962C8B-B14F-4D97-AF65-F5344CB8AC3E}">
        <p14:creationId xmlns:p14="http://schemas.microsoft.com/office/powerpoint/2010/main" val="176206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C56C62F-E08D-3549-89E0-DF88DAF29D3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1237D83-FD08-C54F-8BEA-C6F9A3EFE301}"/>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FC3DD392-6C69-E846-8D4A-A31DB2F4A4B3}"/>
              </a:ext>
            </a:extLst>
          </p:cNvPr>
          <p:cNvSpPr>
            <a:spLocks noGrp="1"/>
          </p:cNvSpPr>
          <p:nvPr>
            <p:ph type="dt" sz="half" idx="10"/>
          </p:nvPr>
        </p:nvSpPr>
        <p:spPr/>
        <p:txBody>
          <a:bodyPr/>
          <a:lstStyle/>
          <a:p>
            <a:fld id="{DBAE578D-3D3F-0942-86ED-4A82A67BEF24}" type="datetimeFigureOut">
              <a:rPr lang="nl-NL" smtClean="0"/>
              <a:t>10-04-19</a:t>
            </a:fld>
            <a:endParaRPr lang="nl-NL"/>
          </a:p>
        </p:txBody>
      </p:sp>
      <p:sp>
        <p:nvSpPr>
          <p:cNvPr id="5" name="Tijdelijke aanduiding voor voettekst 4">
            <a:extLst>
              <a:ext uri="{FF2B5EF4-FFF2-40B4-BE49-F238E27FC236}">
                <a16:creationId xmlns:a16="http://schemas.microsoft.com/office/drawing/2014/main" id="{4083D1AE-9F9E-3242-9264-A2DF56ECAE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E9FCCC-98A7-3148-B62E-6D2FB8306DD2}"/>
              </a:ext>
            </a:extLst>
          </p:cNvPr>
          <p:cNvSpPr>
            <a:spLocks noGrp="1"/>
          </p:cNvSpPr>
          <p:nvPr>
            <p:ph type="sldNum" sz="quarter" idx="12"/>
          </p:nvPr>
        </p:nvSpPr>
        <p:spPr/>
        <p:txBody>
          <a:bodyPr/>
          <a:lstStyle/>
          <a:p>
            <a:fld id="{6A3B764A-978D-EA46-90DB-97C935720886}" type="slidenum">
              <a:rPr lang="nl-NL" smtClean="0"/>
              <a:t>‹nr.›</a:t>
            </a:fld>
            <a:endParaRPr lang="nl-NL"/>
          </a:p>
        </p:txBody>
      </p:sp>
    </p:spTree>
    <p:extLst>
      <p:ext uri="{BB962C8B-B14F-4D97-AF65-F5344CB8AC3E}">
        <p14:creationId xmlns:p14="http://schemas.microsoft.com/office/powerpoint/2010/main" val="397232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F9DECE-E4E1-A64A-BD90-F54E9A679CD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E8B4A4C-318D-6141-816C-213537CD2C55}"/>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28CDEAB0-F3CA-9D4D-BD2D-B2B999F0AD52}"/>
              </a:ext>
            </a:extLst>
          </p:cNvPr>
          <p:cNvSpPr>
            <a:spLocks noGrp="1"/>
          </p:cNvSpPr>
          <p:nvPr>
            <p:ph type="dt" sz="half" idx="10"/>
          </p:nvPr>
        </p:nvSpPr>
        <p:spPr/>
        <p:txBody>
          <a:bodyPr/>
          <a:lstStyle/>
          <a:p>
            <a:fld id="{DBAE578D-3D3F-0942-86ED-4A82A67BEF24}" type="datetimeFigureOut">
              <a:rPr lang="nl-NL" smtClean="0"/>
              <a:t>10-04-19</a:t>
            </a:fld>
            <a:endParaRPr lang="nl-NL"/>
          </a:p>
        </p:txBody>
      </p:sp>
      <p:sp>
        <p:nvSpPr>
          <p:cNvPr id="5" name="Tijdelijke aanduiding voor voettekst 4">
            <a:extLst>
              <a:ext uri="{FF2B5EF4-FFF2-40B4-BE49-F238E27FC236}">
                <a16:creationId xmlns:a16="http://schemas.microsoft.com/office/drawing/2014/main" id="{7369BF31-D53F-B849-93C3-D03640ACCB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06E7C0-8E66-FF49-8A23-6F81CB53AF10}"/>
              </a:ext>
            </a:extLst>
          </p:cNvPr>
          <p:cNvSpPr>
            <a:spLocks noGrp="1"/>
          </p:cNvSpPr>
          <p:nvPr>
            <p:ph type="sldNum" sz="quarter" idx="12"/>
          </p:nvPr>
        </p:nvSpPr>
        <p:spPr/>
        <p:txBody>
          <a:bodyPr/>
          <a:lstStyle/>
          <a:p>
            <a:fld id="{6A3B764A-978D-EA46-90DB-97C935720886}" type="slidenum">
              <a:rPr lang="nl-NL" smtClean="0"/>
              <a:t>‹nr.›</a:t>
            </a:fld>
            <a:endParaRPr lang="nl-NL"/>
          </a:p>
        </p:txBody>
      </p:sp>
    </p:spTree>
    <p:extLst>
      <p:ext uri="{BB962C8B-B14F-4D97-AF65-F5344CB8AC3E}">
        <p14:creationId xmlns:p14="http://schemas.microsoft.com/office/powerpoint/2010/main" val="348001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2C37-1EDE-8143-8026-C242E77DFF2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C9C3B97-1853-8B40-91B5-8460558FA7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1D6571A6-E210-1546-B96A-D10CA79E8AAD}"/>
              </a:ext>
            </a:extLst>
          </p:cNvPr>
          <p:cNvSpPr>
            <a:spLocks noGrp="1"/>
          </p:cNvSpPr>
          <p:nvPr>
            <p:ph type="dt" sz="half" idx="10"/>
          </p:nvPr>
        </p:nvSpPr>
        <p:spPr/>
        <p:txBody>
          <a:bodyPr/>
          <a:lstStyle/>
          <a:p>
            <a:fld id="{DBAE578D-3D3F-0942-86ED-4A82A67BEF24}" type="datetimeFigureOut">
              <a:rPr lang="nl-NL" smtClean="0"/>
              <a:t>10-04-19</a:t>
            </a:fld>
            <a:endParaRPr lang="nl-NL"/>
          </a:p>
        </p:txBody>
      </p:sp>
      <p:sp>
        <p:nvSpPr>
          <p:cNvPr id="5" name="Tijdelijke aanduiding voor voettekst 4">
            <a:extLst>
              <a:ext uri="{FF2B5EF4-FFF2-40B4-BE49-F238E27FC236}">
                <a16:creationId xmlns:a16="http://schemas.microsoft.com/office/drawing/2014/main" id="{303DE7DA-0572-3841-BBFD-A9898308854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881401-DC41-1748-8AD8-10A89FB542C9}"/>
              </a:ext>
            </a:extLst>
          </p:cNvPr>
          <p:cNvSpPr>
            <a:spLocks noGrp="1"/>
          </p:cNvSpPr>
          <p:nvPr>
            <p:ph type="sldNum" sz="quarter" idx="12"/>
          </p:nvPr>
        </p:nvSpPr>
        <p:spPr/>
        <p:txBody>
          <a:bodyPr/>
          <a:lstStyle/>
          <a:p>
            <a:fld id="{6A3B764A-978D-EA46-90DB-97C935720886}" type="slidenum">
              <a:rPr lang="nl-NL" smtClean="0"/>
              <a:t>‹nr.›</a:t>
            </a:fld>
            <a:endParaRPr lang="nl-NL"/>
          </a:p>
        </p:txBody>
      </p:sp>
    </p:spTree>
    <p:extLst>
      <p:ext uri="{BB962C8B-B14F-4D97-AF65-F5344CB8AC3E}">
        <p14:creationId xmlns:p14="http://schemas.microsoft.com/office/powerpoint/2010/main" val="355789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6B376-D5C2-AC46-9BCF-9DE02555FCD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62F1015-E58A-BF40-A97B-A49BECC4BA76}"/>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8AB243DD-EDCB-424B-8BCB-D3D8F3C41AE3}"/>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241F6B52-1AEF-DB4D-BFA3-2F091A6C13EB}"/>
              </a:ext>
            </a:extLst>
          </p:cNvPr>
          <p:cNvSpPr>
            <a:spLocks noGrp="1"/>
          </p:cNvSpPr>
          <p:nvPr>
            <p:ph type="dt" sz="half" idx="10"/>
          </p:nvPr>
        </p:nvSpPr>
        <p:spPr/>
        <p:txBody>
          <a:bodyPr/>
          <a:lstStyle/>
          <a:p>
            <a:fld id="{DBAE578D-3D3F-0942-86ED-4A82A67BEF24}" type="datetimeFigureOut">
              <a:rPr lang="nl-NL" smtClean="0"/>
              <a:t>10-04-19</a:t>
            </a:fld>
            <a:endParaRPr lang="nl-NL"/>
          </a:p>
        </p:txBody>
      </p:sp>
      <p:sp>
        <p:nvSpPr>
          <p:cNvPr id="6" name="Tijdelijke aanduiding voor voettekst 5">
            <a:extLst>
              <a:ext uri="{FF2B5EF4-FFF2-40B4-BE49-F238E27FC236}">
                <a16:creationId xmlns:a16="http://schemas.microsoft.com/office/drawing/2014/main" id="{D5ED6225-D8DD-3449-8380-7F114FDFB64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6075E8-E7A5-2246-952A-CC730C616049}"/>
              </a:ext>
            </a:extLst>
          </p:cNvPr>
          <p:cNvSpPr>
            <a:spLocks noGrp="1"/>
          </p:cNvSpPr>
          <p:nvPr>
            <p:ph type="sldNum" sz="quarter" idx="12"/>
          </p:nvPr>
        </p:nvSpPr>
        <p:spPr/>
        <p:txBody>
          <a:bodyPr/>
          <a:lstStyle/>
          <a:p>
            <a:fld id="{6A3B764A-978D-EA46-90DB-97C935720886}" type="slidenum">
              <a:rPr lang="nl-NL" smtClean="0"/>
              <a:t>‹nr.›</a:t>
            </a:fld>
            <a:endParaRPr lang="nl-NL"/>
          </a:p>
        </p:txBody>
      </p:sp>
    </p:spTree>
    <p:extLst>
      <p:ext uri="{BB962C8B-B14F-4D97-AF65-F5344CB8AC3E}">
        <p14:creationId xmlns:p14="http://schemas.microsoft.com/office/powerpoint/2010/main" val="178930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DFE8D-616C-8A43-9C72-7A26FD70184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85B2A39-0E17-AB4B-AD1B-A55F29E88F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D81407F3-F70B-5541-B14D-18EE53B5337B}"/>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9258981E-99F6-DB46-AAC7-B8C22987C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86A3DBD3-49DD-E344-B893-5BDF7C8F826F}"/>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E7BBF4EE-F00F-A34A-B5BC-5939B2085A07}"/>
              </a:ext>
            </a:extLst>
          </p:cNvPr>
          <p:cNvSpPr>
            <a:spLocks noGrp="1"/>
          </p:cNvSpPr>
          <p:nvPr>
            <p:ph type="dt" sz="half" idx="10"/>
          </p:nvPr>
        </p:nvSpPr>
        <p:spPr/>
        <p:txBody>
          <a:bodyPr/>
          <a:lstStyle/>
          <a:p>
            <a:fld id="{DBAE578D-3D3F-0942-86ED-4A82A67BEF24}" type="datetimeFigureOut">
              <a:rPr lang="nl-NL" smtClean="0"/>
              <a:t>10-04-19</a:t>
            </a:fld>
            <a:endParaRPr lang="nl-NL"/>
          </a:p>
        </p:txBody>
      </p:sp>
      <p:sp>
        <p:nvSpPr>
          <p:cNvPr id="8" name="Tijdelijke aanduiding voor voettekst 7">
            <a:extLst>
              <a:ext uri="{FF2B5EF4-FFF2-40B4-BE49-F238E27FC236}">
                <a16:creationId xmlns:a16="http://schemas.microsoft.com/office/drawing/2014/main" id="{B0B7D896-6BEB-7149-A597-271A768B4BC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AAD8179-73DC-8444-A5BE-D4942965A13D}"/>
              </a:ext>
            </a:extLst>
          </p:cNvPr>
          <p:cNvSpPr>
            <a:spLocks noGrp="1"/>
          </p:cNvSpPr>
          <p:nvPr>
            <p:ph type="sldNum" sz="quarter" idx="12"/>
          </p:nvPr>
        </p:nvSpPr>
        <p:spPr/>
        <p:txBody>
          <a:bodyPr/>
          <a:lstStyle/>
          <a:p>
            <a:fld id="{6A3B764A-978D-EA46-90DB-97C935720886}" type="slidenum">
              <a:rPr lang="nl-NL" smtClean="0"/>
              <a:t>‹nr.›</a:t>
            </a:fld>
            <a:endParaRPr lang="nl-NL"/>
          </a:p>
        </p:txBody>
      </p:sp>
    </p:spTree>
    <p:extLst>
      <p:ext uri="{BB962C8B-B14F-4D97-AF65-F5344CB8AC3E}">
        <p14:creationId xmlns:p14="http://schemas.microsoft.com/office/powerpoint/2010/main" val="207974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89BA0-0E3F-2243-A020-E550F63B8F8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6CC2E8F-6D5D-2B43-9BEB-345E117CA1A5}"/>
              </a:ext>
            </a:extLst>
          </p:cNvPr>
          <p:cNvSpPr>
            <a:spLocks noGrp="1"/>
          </p:cNvSpPr>
          <p:nvPr>
            <p:ph type="dt" sz="half" idx="10"/>
          </p:nvPr>
        </p:nvSpPr>
        <p:spPr/>
        <p:txBody>
          <a:bodyPr/>
          <a:lstStyle/>
          <a:p>
            <a:fld id="{DBAE578D-3D3F-0942-86ED-4A82A67BEF24}" type="datetimeFigureOut">
              <a:rPr lang="nl-NL" smtClean="0"/>
              <a:t>10-04-19</a:t>
            </a:fld>
            <a:endParaRPr lang="nl-NL"/>
          </a:p>
        </p:txBody>
      </p:sp>
      <p:sp>
        <p:nvSpPr>
          <p:cNvPr id="4" name="Tijdelijke aanduiding voor voettekst 3">
            <a:extLst>
              <a:ext uri="{FF2B5EF4-FFF2-40B4-BE49-F238E27FC236}">
                <a16:creationId xmlns:a16="http://schemas.microsoft.com/office/drawing/2014/main" id="{42A81FFE-FA00-E348-963C-5AD80D95C8C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DD19F55-D8CF-AD4E-A6CC-4787F4A94C18}"/>
              </a:ext>
            </a:extLst>
          </p:cNvPr>
          <p:cNvSpPr>
            <a:spLocks noGrp="1"/>
          </p:cNvSpPr>
          <p:nvPr>
            <p:ph type="sldNum" sz="quarter" idx="12"/>
          </p:nvPr>
        </p:nvSpPr>
        <p:spPr/>
        <p:txBody>
          <a:bodyPr/>
          <a:lstStyle/>
          <a:p>
            <a:fld id="{6A3B764A-978D-EA46-90DB-97C935720886}" type="slidenum">
              <a:rPr lang="nl-NL" smtClean="0"/>
              <a:t>‹nr.›</a:t>
            </a:fld>
            <a:endParaRPr lang="nl-NL"/>
          </a:p>
        </p:txBody>
      </p:sp>
    </p:spTree>
    <p:extLst>
      <p:ext uri="{BB962C8B-B14F-4D97-AF65-F5344CB8AC3E}">
        <p14:creationId xmlns:p14="http://schemas.microsoft.com/office/powerpoint/2010/main" val="56147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DBB11D-4DBA-8449-B857-DB4B887CD109}"/>
              </a:ext>
            </a:extLst>
          </p:cNvPr>
          <p:cNvSpPr>
            <a:spLocks noGrp="1"/>
          </p:cNvSpPr>
          <p:nvPr>
            <p:ph type="dt" sz="half" idx="10"/>
          </p:nvPr>
        </p:nvSpPr>
        <p:spPr/>
        <p:txBody>
          <a:bodyPr/>
          <a:lstStyle/>
          <a:p>
            <a:fld id="{DBAE578D-3D3F-0942-86ED-4A82A67BEF24}" type="datetimeFigureOut">
              <a:rPr lang="nl-NL" smtClean="0"/>
              <a:t>10-04-19</a:t>
            </a:fld>
            <a:endParaRPr lang="nl-NL"/>
          </a:p>
        </p:txBody>
      </p:sp>
      <p:sp>
        <p:nvSpPr>
          <p:cNvPr id="3" name="Tijdelijke aanduiding voor voettekst 2">
            <a:extLst>
              <a:ext uri="{FF2B5EF4-FFF2-40B4-BE49-F238E27FC236}">
                <a16:creationId xmlns:a16="http://schemas.microsoft.com/office/drawing/2014/main" id="{51532F3A-B9D5-B74E-B32F-8A3BB4ABEA0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8E5552E-A244-924C-A926-AA225A76D1B1}"/>
              </a:ext>
            </a:extLst>
          </p:cNvPr>
          <p:cNvSpPr>
            <a:spLocks noGrp="1"/>
          </p:cNvSpPr>
          <p:nvPr>
            <p:ph type="sldNum" sz="quarter" idx="12"/>
          </p:nvPr>
        </p:nvSpPr>
        <p:spPr/>
        <p:txBody>
          <a:bodyPr/>
          <a:lstStyle/>
          <a:p>
            <a:fld id="{6A3B764A-978D-EA46-90DB-97C935720886}" type="slidenum">
              <a:rPr lang="nl-NL" smtClean="0"/>
              <a:t>‹nr.›</a:t>
            </a:fld>
            <a:endParaRPr lang="nl-NL"/>
          </a:p>
        </p:txBody>
      </p:sp>
    </p:spTree>
    <p:extLst>
      <p:ext uri="{BB962C8B-B14F-4D97-AF65-F5344CB8AC3E}">
        <p14:creationId xmlns:p14="http://schemas.microsoft.com/office/powerpoint/2010/main" val="333113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C48D9-9ECD-9F4F-96CB-CC572545A55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691000C-BEFB-4E47-96F0-53B97F69E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FCCD1BB5-4ABB-DD41-9F8A-05D184744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A198CF0B-0B76-7A42-AA20-AC26F912F9A2}"/>
              </a:ext>
            </a:extLst>
          </p:cNvPr>
          <p:cNvSpPr>
            <a:spLocks noGrp="1"/>
          </p:cNvSpPr>
          <p:nvPr>
            <p:ph type="dt" sz="half" idx="10"/>
          </p:nvPr>
        </p:nvSpPr>
        <p:spPr/>
        <p:txBody>
          <a:bodyPr/>
          <a:lstStyle/>
          <a:p>
            <a:fld id="{DBAE578D-3D3F-0942-86ED-4A82A67BEF24}" type="datetimeFigureOut">
              <a:rPr lang="nl-NL" smtClean="0"/>
              <a:t>10-04-19</a:t>
            </a:fld>
            <a:endParaRPr lang="nl-NL"/>
          </a:p>
        </p:txBody>
      </p:sp>
      <p:sp>
        <p:nvSpPr>
          <p:cNvPr id="6" name="Tijdelijke aanduiding voor voettekst 5">
            <a:extLst>
              <a:ext uri="{FF2B5EF4-FFF2-40B4-BE49-F238E27FC236}">
                <a16:creationId xmlns:a16="http://schemas.microsoft.com/office/drawing/2014/main" id="{2EE68028-03EF-8F41-BBDD-F48B75C5F98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FDD1860-EACE-A54A-81C3-D23C4A8A7310}"/>
              </a:ext>
            </a:extLst>
          </p:cNvPr>
          <p:cNvSpPr>
            <a:spLocks noGrp="1"/>
          </p:cNvSpPr>
          <p:nvPr>
            <p:ph type="sldNum" sz="quarter" idx="12"/>
          </p:nvPr>
        </p:nvSpPr>
        <p:spPr/>
        <p:txBody>
          <a:bodyPr/>
          <a:lstStyle/>
          <a:p>
            <a:fld id="{6A3B764A-978D-EA46-90DB-97C935720886}" type="slidenum">
              <a:rPr lang="nl-NL" smtClean="0"/>
              <a:t>‹nr.›</a:t>
            </a:fld>
            <a:endParaRPr lang="nl-NL"/>
          </a:p>
        </p:txBody>
      </p:sp>
    </p:spTree>
    <p:extLst>
      <p:ext uri="{BB962C8B-B14F-4D97-AF65-F5344CB8AC3E}">
        <p14:creationId xmlns:p14="http://schemas.microsoft.com/office/powerpoint/2010/main" val="94764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979EB-4821-234A-9799-06E7B23ACA7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F1BFB76-6B24-C748-998B-350C98467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B664742-07F0-C149-A2AC-11D7D7D98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42ABF85F-B009-9D45-99A8-808BB1E50116}"/>
              </a:ext>
            </a:extLst>
          </p:cNvPr>
          <p:cNvSpPr>
            <a:spLocks noGrp="1"/>
          </p:cNvSpPr>
          <p:nvPr>
            <p:ph type="dt" sz="half" idx="10"/>
          </p:nvPr>
        </p:nvSpPr>
        <p:spPr/>
        <p:txBody>
          <a:bodyPr/>
          <a:lstStyle/>
          <a:p>
            <a:fld id="{DBAE578D-3D3F-0942-86ED-4A82A67BEF24}" type="datetimeFigureOut">
              <a:rPr lang="nl-NL" smtClean="0"/>
              <a:t>10-04-19</a:t>
            </a:fld>
            <a:endParaRPr lang="nl-NL"/>
          </a:p>
        </p:txBody>
      </p:sp>
      <p:sp>
        <p:nvSpPr>
          <p:cNvPr id="6" name="Tijdelijke aanduiding voor voettekst 5">
            <a:extLst>
              <a:ext uri="{FF2B5EF4-FFF2-40B4-BE49-F238E27FC236}">
                <a16:creationId xmlns:a16="http://schemas.microsoft.com/office/drawing/2014/main" id="{09BE4D42-EC85-BA4C-BEB9-E648C1617A3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7BE1CD-CC9F-2147-A91C-2DE76D5878FC}"/>
              </a:ext>
            </a:extLst>
          </p:cNvPr>
          <p:cNvSpPr>
            <a:spLocks noGrp="1"/>
          </p:cNvSpPr>
          <p:nvPr>
            <p:ph type="sldNum" sz="quarter" idx="12"/>
          </p:nvPr>
        </p:nvSpPr>
        <p:spPr/>
        <p:txBody>
          <a:bodyPr/>
          <a:lstStyle/>
          <a:p>
            <a:fld id="{6A3B764A-978D-EA46-90DB-97C935720886}" type="slidenum">
              <a:rPr lang="nl-NL" smtClean="0"/>
              <a:t>‹nr.›</a:t>
            </a:fld>
            <a:endParaRPr lang="nl-NL"/>
          </a:p>
        </p:txBody>
      </p:sp>
    </p:spTree>
    <p:extLst>
      <p:ext uri="{BB962C8B-B14F-4D97-AF65-F5344CB8AC3E}">
        <p14:creationId xmlns:p14="http://schemas.microsoft.com/office/powerpoint/2010/main" val="371199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048B53F-A77F-F84C-AEAE-C8164595CE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F233EC7-232A-D74E-A2AD-F94718BA0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74B23B9B-4DAF-2743-9F75-783EEE8564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E578D-3D3F-0942-86ED-4A82A67BEF24}" type="datetimeFigureOut">
              <a:rPr lang="nl-NL" smtClean="0"/>
              <a:t>10-04-19</a:t>
            </a:fld>
            <a:endParaRPr lang="nl-NL"/>
          </a:p>
        </p:txBody>
      </p:sp>
      <p:sp>
        <p:nvSpPr>
          <p:cNvPr id="5" name="Tijdelijke aanduiding voor voettekst 4">
            <a:extLst>
              <a:ext uri="{FF2B5EF4-FFF2-40B4-BE49-F238E27FC236}">
                <a16:creationId xmlns:a16="http://schemas.microsoft.com/office/drawing/2014/main" id="{12C0C8AE-B78D-7343-81E1-ED5AF7419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A7C986E-1B35-C14A-82A0-E76D362BF9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B764A-978D-EA46-90DB-97C935720886}" type="slidenum">
              <a:rPr lang="nl-NL" smtClean="0"/>
              <a:t>‹nr.›</a:t>
            </a:fld>
            <a:endParaRPr lang="nl-NL"/>
          </a:p>
        </p:txBody>
      </p:sp>
    </p:spTree>
    <p:extLst>
      <p:ext uri="{BB962C8B-B14F-4D97-AF65-F5344CB8AC3E}">
        <p14:creationId xmlns:p14="http://schemas.microsoft.com/office/powerpoint/2010/main" val="3875149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tiff"/><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youtube.com/watch?v=SHvYDPWOVY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796EB-3FEF-A343-ACB2-D31623A24EA8}"/>
              </a:ext>
            </a:extLst>
          </p:cNvPr>
          <p:cNvSpPr>
            <a:spLocks noGrp="1"/>
          </p:cNvSpPr>
          <p:nvPr>
            <p:ph type="ctrTitle"/>
          </p:nvPr>
        </p:nvSpPr>
        <p:spPr/>
        <p:txBody>
          <a:bodyPr/>
          <a:lstStyle/>
          <a:p>
            <a:r>
              <a:rPr lang="nl-NL" dirty="0"/>
              <a:t>Apparaten programmeren</a:t>
            </a:r>
          </a:p>
        </p:txBody>
      </p:sp>
      <p:sp>
        <p:nvSpPr>
          <p:cNvPr id="3" name="Ondertitel 2">
            <a:extLst>
              <a:ext uri="{FF2B5EF4-FFF2-40B4-BE49-F238E27FC236}">
                <a16:creationId xmlns:a16="http://schemas.microsoft.com/office/drawing/2014/main" id="{24201757-8A87-014E-8860-3CC72141BC0B}"/>
              </a:ext>
            </a:extLst>
          </p:cNvPr>
          <p:cNvSpPr>
            <a:spLocks noGrp="1"/>
          </p:cNvSpPr>
          <p:nvPr>
            <p:ph type="subTitle" idx="1"/>
          </p:nvPr>
        </p:nvSpPr>
        <p:spPr/>
        <p:txBody>
          <a:bodyPr/>
          <a:lstStyle/>
          <a:p>
            <a:r>
              <a:rPr lang="nl-NL" dirty="0"/>
              <a:t>Les 2 - </a:t>
            </a:r>
            <a:r>
              <a:rPr lang="nl-NL" dirty="0" err="1"/>
              <a:t>unplugged</a:t>
            </a:r>
            <a:endParaRPr lang="nl-NL" dirty="0"/>
          </a:p>
        </p:txBody>
      </p:sp>
    </p:spTree>
    <p:extLst>
      <p:ext uri="{BB962C8B-B14F-4D97-AF65-F5344CB8AC3E}">
        <p14:creationId xmlns:p14="http://schemas.microsoft.com/office/powerpoint/2010/main" val="2364465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8276F-2ED8-184F-895F-D39378AD6C30}"/>
              </a:ext>
            </a:extLst>
          </p:cNvPr>
          <p:cNvSpPr>
            <a:spLocks noGrp="1"/>
          </p:cNvSpPr>
          <p:nvPr>
            <p:ph type="title"/>
          </p:nvPr>
        </p:nvSpPr>
        <p:spPr/>
        <p:txBody>
          <a:bodyPr/>
          <a:lstStyle/>
          <a:p>
            <a:r>
              <a:rPr lang="nl-NL" dirty="0"/>
              <a:t>Doelen voor les 2</a:t>
            </a:r>
          </a:p>
        </p:txBody>
      </p:sp>
      <p:sp>
        <p:nvSpPr>
          <p:cNvPr id="3" name="Tijdelijke aanduiding voor inhoud 2">
            <a:extLst>
              <a:ext uri="{FF2B5EF4-FFF2-40B4-BE49-F238E27FC236}">
                <a16:creationId xmlns:a16="http://schemas.microsoft.com/office/drawing/2014/main" id="{BCE0172B-356D-FF4B-9855-D34AD81FE319}"/>
              </a:ext>
            </a:extLst>
          </p:cNvPr>
          <p:cNvSpPr>
            <a:spLocks noGrp="1"/>
          </p:cNvSpPr>
          <p:nvPr>
            <p:ph idx="1"/>
          </p:nvPr>
        </p:nvSpPr>
        <p:spPr/>
        <p:txBody>
          <a:bodyPr/>
          <a:lstStyle/>
          <a:p>
            <a:pPr marL="0" indent="0">
              <a:buNone/>
            </a:pPr>
            <a:r>
              <a:rPr lang="nl-NL" dirty="0"/>
              <a:t>Aan het einde van de les:</a:t>
            </a:r>
          </a:p>
          <a:p>
            <a:r>
              <a:rPr lang="nl-NL" dirty="0"/>
              <a:t>Heb je ervaren hoe de input, verwerking en output van een apparaat samenwerken. </a:t>
            </a:r>
          </a:p>
          <a:p>
            <a:r>
              <a:rPr lang="nl-NL" dirty="0"/>
              <a:t>Heb je regels opgesteld om een apparaat steeds slimmer te maken. </a:t>
            </a:r>
          </a:p>
          <a:p>
            <a:r>
              <a:rPr lang="nl-NL" dirty="0"/>
              <a:t>Kun je de verschillende onderdelen van de programmeeromgeving van de </a:t>
            </a:r>
            <a:r>
              <a:rPr lang="nl-NL" dirty="0" err="1"/>
              <a:t>Microbit</a:t>
            </a:r>
            <a:r>
              <a:rPr lang="nl-NL" dirty="0"/>
              <a:t> benoemen</a:t>
            </a:r>
          </a:p>
          <a:p>
            <a:r>
              <a:rPr lang="nl-NL" dirty="0"/>
              <a:t>Heb je programmeerblokken uit de Basis en Invoer gebruikt</a:t>
            </a:r>
          </a:p>
          <a:p>
            <a:r>
              <a:rPr lang="nl-NL" dirty="0"/>
              <a:t>Heb je kleine programmeerprobleempjes opgelost. </a:t>
            </a:r>
          </a:p>
          <a:p>
            <a:r>
              <a:rPr lang="nl-NL" dirty="0"/>
              <a:t>Kun je een programmaatje op de </a:t>
            </a:r>
            <a:r>
              <a:rPr lang="nl-NL" dirty="0" err="1"/>
              <a:t>microbit</a:t>
            </a:r>
            <a:r>
              <a:rPr lang="nl-NL" dirty="0"/>
              <a:t> zetten</a:t>
            </a:r>
          </a:p>
          <a:p>
            <a:endParaRPr lang="nl-NL" dirty="0"/>
          </a:p>
        </p:txBody>
      </p:sp>
    </p:spTree>
    <p:extLst>
      <p:ext uri="{BB962C8B-B14F-4D97-AF65-F5344CB8AC3E}">
        <p14:creationId xmlns:p14="http://schemas.microsoft.com/office/powerpoint/2010/main" val="374740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4C7AB5B-3413-6E4E-8263-96230722088C}"/>
              </a:ext>
            </a:extLst>
          </p:cNvPr>
          <p:cNvPicPr>
            <a:picLocks noChangeAspect="1"/>
          </p:cNvPicPr>
          <p:nvPr/>
        </p:nvPicPr>
        <p:blipFill>
          <a:blip r:embed="rId3"/>
          <a:stretch>
            <a:fillRect/>
          </a:stretch>
        </p:blipFill>
        <p:spPr>
          <a:xfrm>
            <a:off x="5183569" y="2356699"/>
            <a:ext cx="1917976" cy="1917976"/>
          </a:xfrm>
          <a:prstGeom prst="rect">
            <a:avLst/>
          </a:prstGeom>
        </p:spPr>
      </p:pic>
      <p:pic>
        <p:nvPicPr>
          <p:cNvPr id="16" name="Afbeelding 15">
            <a:extLst>
              <a:ext uri="{FF2B5EF4-FFF2-40B4-BE49-F238E27FC236}">
                <a16:creationId xmlns:a16="http://schemas.microsoft.com/office/drawing/2014/main" id="{557468C3-1F6A-AC49-826E-D4BC5064AABD}"/>
              </a:ext>
            </a:extLst>
          </p:cNvPr>
          <p:cNvPicPr>
            <a:picLocks noChangeAspect="1"/>
          </p:cNvPicPr>
          <p:nvPr/>
        </p:nvPicPr>
        <p:blipFill>
          <a:blip r:embed="rId4"/>
          <a:stretch>
            <a:fillRect/>
          </a:stretch>
        </p:blipFill>
        <p:spPr>
          <a:xfrm>
            <a:off x="1393768" y="2361385"/>
            <a:ext cx="1716988" cy="1716988"/>
          </a:xfrm>
          <a:prstGeom prst="rect">
            <a:avLst/>
          </a:prstGeom>
        </p:spPr>
      </p:pic>
      <p:pic>
        <p:nvPicPr>
          <p:cNvPr id="17" name="Afbeelding 16">
            <a:extLst>
              <a:ext uri="{FF2B5EF4-FFF2-40B4-BE49-F238E27FC236}">
                <a16:creationId xmlns:a16="http://schemas.microsoft.com/office/drawing/2014/main" id="{EE94D5C4-0773-AF42-BCC2-14B621B0E3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8852" y="2029780"/>
            <a:ext cx="2048593" cy="2048593"/>
          </a:xfrm>
          <a:prstGeom prst="rect">
            <a:avLst/>
          </a:prstGeom>
        </p:spPr>
      </p:pic>
      <p:cxnSp>
        <p:nvCxnSpPr>
          <p:cNvPr id="18" name="Rechte verbindingslijn 17">
            <a:extLst>
              <a:ext uri="{FF2B5EF4-FFF2-40B4-BE49-F238E27FC236}">
                <a16:creationId xmlns:a16="http://schemas.microsoft.com/office/drawing/2014/main" id="{DC59B9BF-9944-FF4C-8121-5E3553C286F8}"/>
              </a:ext>
            </a:extLst>
          </p:cNvPr>
          <p:cNvCxnSpPr>
            <a:cxnSpLocks/>
          </p:cNvCxnSpPr>
          <p:nvPr/>
        </p:nvCxnSpPr>
        <p:spPr>
          <a:xfrm flipH="1">
            <a:off x="4179532" y="0"/>
            <a:ext cx="15534" cy="6858000"/>
          </a:xfrm>
          <a:prstGeom prst="line">
            <a:avLst/>
          </a:prstGeom>
          <a:ln w="63500"/>
        </p:spPr>
        <p:style>
          <a:lnRef idx="1">
            <a:schemeClr val="dk1"/>
          </a:lnRef>
          <a:fillRef idx="0">
            <a:schemeClr val="dk1"/>
          </a:fillRef>
          <a:effectRef idx="0">
            <a:schemeClr val="dk1"/>
          </a:effectRef>
          <a:fontRef idx="minor">
            <a:schemeClr val="tx1"/>
          </a:fontRef>
        </p:style>
      </p:cxnSp>
      <p:sp>
        <p:nvSpPr>
          <p:cNvPr id="2" name="Tekstvak 1">
            <a:extLst>
              <a:ext uri="{FF2B5EF4-FFF2-40B4-BE49-F238E27FC236}">
                <a16:creationId xmlns:a16="http://schemas.microsoft.com/office/drawing/2014/main" id="{90B7B847-A513-EC41-96B1-4EF60DB0AE9B}"/>
              </a:ext>
            </a:extLst>
          </p:cNvPr>
          <p:cNvSpPr txBox="1"/>
          <p:nvPr/>
        </p:nvSpPr>
        <p:spPr>
          <a:xfrm>
            <a:off x="1393768" y="4630637"/>
            <a:ext cx="1704697" cy="523220"/>
          </a:xfrm>
          <a:prstGeom prst="rect">
            <a:avLst/>
          </a:prstGeom>
          <a:noFill/>
        </p:spPr>
        <p:txBody>
          <a:bodyPr wrap="none" rtlCol="0">
            <a:spAutoFit/>
          </a:bodyPr>
          <a:lstStyle/>
          <a:p>
            <a:r>
              <a:rPr lang="nl-NL" sz="2800" dirty="0"/>
              <a:t>Onderweg</a:t>
            </a:r>
          </a:p>
        </p:txBody>
      </p:sp>
      <p:sp>
        <p:nvSpPr>
          <p:cNvPr id="4" name="Tekstvak 3">
            <a:extLst>
              <a:ext uri="{FF2B5EF4-FFF2-40B4-BE49-F238E27FC236}">
                <a16:creationId xmlns:a16="http://schemas.microsoft.com/office/drawing/2014/main" id="{F184C26D-4A63-664E-B1ED-6A1333888FE4}"/>
              </a:ext>
            </a:extLst>
          </p:cNvPr>
          <p:cNvSpPr txBox="1"/>
          <p:nvPr/>
        </p:nvSpPr>
        <p:spPr>
          <a:xfrm>
            <a:off x="9216494" y="4630637"/>
            <a:ext cx="1553310" cy="523220"/>
          </a:xfrm>
          <a:prstGeom prst="rect">
            <a:avLst/>
          </a:prstGeom>
          <a:noFill/>
        </p:spPr>
        <p:txBody>
          <a:bodyPr wrap="none" rtlCol="0">
            <a:spAutoFit/>
          </a:bodyPr>
          <a:lstStyle/>
          <a:p>
            <a:r>
              <a:rPr lang="nl-NL" sz="2800" dirty="0"/>
              <a:t>Winkelen</a:t>
            </a:r>
          </a:p>
        </p:txBody>
      </p:sp>
      <p:sp>
        <p:nvSpPr>
          <p:cNvPr id="5" name="Tekstvak 4">
            <a:extLst>
              <a:ext uri="{FF2B5EF4-FFF2-40B4-BE49-F238E27FC236}">
                <a16:creationId xmlns:a16="http://schemas.microsoft.com/office/drawing/2014/main" id="{C5CD7DA9-E20F-B540-8760-A0458538A2CC}"/>
              </a:ext>
            </a:extLst>
          </p:cNvPr>
          <p:cNvSpPr txBox="1"/>
          <p:nvPr/>
        </p:nvSpPr>
        <p:spPr>
          <a:xfrm>
            <a:off x="5276133" y="4630637"/>
            <a:ext cx="1732847" cy="523220"/>
          </a:xfrm>
          <a:prstGeom prst="rect">
            <a:avLst/>
          </a:prstGeom>
          <a:noFill/>
        </p:spPr>
        <p:txBody>
          <a:bodyPr wrap="none" rtlCol="0">
            <a:spAutoFit/>
          </a:bodyPr>
          <a:lstStyle/>
          <a:p>
            <a:r>
              <a:rPr lang="nl-NL" sz="2800" dirty="0"/>
              <a:t>Ziekenhuis</a:t>
            </a:r>
          </a:p>
        </p:txBody>
      </p:sp>
      <p:cxnSp>
        <p:nvCxnSpPr>
          <p:cNvPr id="12" name="Rechte verbindingslijn 11">
            <a:extLst>
              <a:ext uri="{FF2B5EF4-FFF2-40B4-BE49-F238E27FC236}">
                <a16:creationId xmlns:a16="http://schemas.microsoft.com/office/drawing/2014/main" id="{FA4CF107-DADC-7849-8B3E-4D0C2E7384F4}"/>
              </a:ext>
            </a:extLst>
          </p:cNvPr>
          <p:cNvCxnSpPr>
            <a:cxnSpLocks/>
          </p:cNvCxnSpPr>
          <p:nvPr/>
        </p:nvCxnSpPr>
        <p:spPr>
          <a:xfrm flipH="1">
            <a:off x="7794343" y="0"/>
            <a:ext cx="15534" cy="6858000"/>
          </a:xfrm>
          <a:prstGeom prst="line">
            <a:avLst/>
          </a:prstGeom>
          <a:ln w="635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2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8C967CC-2D8A-AF4D-9C7B-B48F0B7C8A00}"/>
              </a:ext>
            </a:extLst>
          </p:cNvPr>
          <p:cNvPicPr>
            <a:picLocks noChangeAspect="1"/>
          </p:cNvPicPr>
          <p:nvPr/>
        </p:nvPicPr>
        <p:blipFill>
          <a:blip r:embed="rId3"/>
          <a:stretch>
            <a:fillRect/>
          </a:stretch>
        </p:blipFill>
        <p:spPr>
          <a:xfrm>
            <a:off x="2171700" y="381000"/>
            <a:ext cx="7848600" cy="5588000"/>
          </a:xfrm>
          <a:prstGeom prst="rect">
            <a:avLst/>
          </a:prstGeom>
        </p:spPr>
      </p:pic>
      <p:sp>
        <p:nvSpPr>
          <p:cNvPr id="4" name="Tekstvak 3">
            <a:extLst>
              <a:ext uri="{FF2B5EF4-FFF2-40B4-BE49-F238E27FC236}">
                <a16:creationId xmlns:a16="http://schemas.microsoft.com/office/drawing/2014/main" id="{36DA9D6A-1339-064A-91BD-4FDA8F2B2AC9}"/>
              </a:ext>
            </a:extLst>
          </p:cNvPr>
          <p:cNvSpPr txBox="1"/>
          <p:nvPr/>
        </p:nvSpPr>
        <p:spPr>
          <a:xfrm>
            <a:off x="2567516" y="6206066"/>
            <a:ext cx="7056967" cy="461665"/>
          </a:xfrm>
          <a:prstGeom prst="rect">
            <a:avLst/>
          </a:prstGeom>
          <a:noFill/>
        </p:spPr>
        <p:txBody>
          <a:bodyPr wrap="square" rtlCol="0">
            <a:spAutoFit/>
          </a:bodyPr>
          <a:lstStyle/>
          <a:p>
            <a:r>
              <a:rPr lang="nl-NL" sz="2400" dirty="0">
                <a:hlinkClick r:id="rId4"/>
              </a:rPr>
              <a:t>https://www.youtube.com/watch?v=SHvYDPWOVYY</a:t>
            </a:r>
            <a:r>
              <a:rPr lang="nl-NL" sz="2400" dirty="0"/>
              <a:t>  </a:t>
            </a:r>
          </a:p>
        </p:txBody>
      </p:sp>
    </p:spTree>
    <p:extLst>
      <p:ext uri="{BB962C8B-B14F-4D97-AF65-F5344CB8AC3E}">
        <p14:creationId xmlns:p14="http://schemas.microsoft.com/office/powerpoint/2010/main" val="322846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23E7910-51D8-F54E-A4AB-6BC16FAB6637}"/>
              </a:ext>
            </a:extLst>
          </p:cNvPr>
          <p:cNvPicPr>
            <a:picLocks noChangeAspect="1"/>
          </p:cNvPicPr>
          <p:nvPr/>
        </p:nvPicPr>
        <p:blipFill>
          <a:blip r:embed="rId3"/>
          <a:stretch>
            <a:fillRect/>
          </a:stretch>
        </p:blipFill>
        <p:spPr>
          <a:xfrm>
            <a:off x="-4444" y="633046"/>
            <a:ext cx="12196444" cy="5312229"/>
          </a:xfrm>
          <a:prstGeom prst="rect">
            <a:avLst/>
          </a:prstGeom>
        </p:spPr>
      </p:pic>
    </p:spTree>
    <p:extLst>
      <p:ext uri="{BB962C8B-B14F-4D97-AF65-F5344CB8AC3E}">
        <p14:creationId xmlns:p14="http://schemas.microsoft.com/office/powerpoint/2010/main" val="222798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634CF-1074-A14C-A37C-A1F1A6AB1F5C}"/>
              </a:ext>
            </a:extLst>
          </p:cNvPr>
          <p:cNvSpPr>
            <a:spLocks noGrp="1"/>
          </p:cNvSpPr>
          <p:nvPr>
            <p:ph type="title"/>
          </p:nvPr>
        </p:nvSpPr>
        <p:spPr>
          <a:xfrm rot="18896087">
            <a:off x="1533283" y="2640600"/>
            <a:ext cx="6751639" cy="1325563"/>
          </a:xfrm>
        </p:spPr>
        <p:txBody>
          <a:bodyPr/>
          <a:lstStyle/>
          <a:p>
            <a:r>
              <a:rPr lang="nl-NL" dirty="0" err="1"/>
              <a:t>Unplugged</a:t>
            </a:r>
            <a:r>
              <a:rPr lang="nl-NL" dirty="0"/>
              <a:t> programmeren</a:t>
            </a:r>
          </a:p>
        </p:txBody>
      </p:sp>
      <p:pic>
        <p:nvPicPr>
          <p:cNvPr id="5" name="Afbeelding 4">
            <a:extLst>
              <a:ext uri="{FF2B5EF4-FFF2-40B4-BE49-F238E27FC236}">
                <a16:creationId xmlns:a16="http://schemas.microsoft.com/office/drawing/2014/main" id="{CF06CB5B-7C5A-F342-80C6-358B216477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42434" y="2120630"/>
            <a:ext cx="5849566" cy="4737370"/>
          </a:xfrm>
          <a:prstGeom prst="rect">
            <a:avLst/>
          </a:prstGeom>
        </p:spPr>
      </p:pic>
      <p:pic>
        <p:nvPicPr>
          <p:cNvPr id="7" name="Afbeelding 6">
            <a:extLst>
              <a:ext uri="{FF2B5EF4-FFF2-40B4-BE49-F238E27FC236}">
                <a16:creationId xmlns:a16="http://schemas.microsoft.com/office/drawing/2014/main" id="{D367FAC8-17B3-E144-A910-C2AEC3F8FC2C}"/>
              </a:ext>
            </a:extLst>
          </p:cNvPr>
          <p:cNvPicPr>
            <a:picLocks noChangeAspect="1"/>
          </p:cNvPicPr>
          <p:nvPr/>
        </p:nvPicPr>
        <p:blipFill>
          <a:blip r:embed="rId4"/>
          <a:stretch>
            <a:fillRect/>
          </a:stretch>
        </p:blipFill>
        <p:spPr>
          <a:xfrm>
            <a:off x="0" y="0"/>
            <a:ext cx="4064000" cy="4000500"/>
          </a:xfrm>
          <a:prstGeom prst="rect">
            <a:avLst/>
          </a:prstGeom>
        </p:spPr>
      </p:pic>
    </p:spTree>
    <p:extLst>
      <p:ext uri="{BB962C8B-B14F-4D97-AF65-F5344CB8AC3E}">
        <p14:creationId xmlns:p14="http://schemas.microsoft.com/office/powerpoint/2010/main" val="45445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D7202-EEC4-8E4F-B953-3A20EEBF0E9F}"/>
              </a:ext>
            </a:extLst>
          </p:cNvPr>
          <p:cNvSpPr>
            <a:spLocks noGrp="1"/>
          </p:cNvSpPr>
          <p:nvPr>
            <p:ph type="title"/>
          </p:nvPr>
        </p:nvSpPr>
        <p:spPr/>
        <p:txBody>
          <a:bodyPr/>
          <a:lstStyle/>
          <a:p>
            <a:r>
              <a:rPr lang="nl-NL" dirty="0"/>
              <a:t>Opdracht 1 - spelers</a:t>
            </a:r>
          </a:p>
        </p:txBody>
      </p:sp>
      <p:sp>
        <p:nvSpPr>
          <p:cNvPr id="3" name="Tijdelijke aanduiding voor inhoud 2">
            <a:extLst>
              <a:ext uri="{FF2B5EF4-FFF2-40B4-BE49-F238E27FC236}">
                <a16:creationId xmlns:a16="http://schemas.microsoft.com/office/drawing/2014/main" id="{CBAF6758-9ADD-2D4F-96A8-16B1C7E1D625}"/>
              </a:ext>
            </a:extLst>
          </p:cNvPr>
          <p:cNvSpPr>
            <a:spLocks noGrp="1"/>
          </p:cNvSpPr>
          <p:nvPr>
            <p:ph idx="1"/>
          </p:nvPr>
        </p:nvSpPr>
        <p:spPr/>
        <p:txBody>
          <a:bodyPr/>
          <a:lstStyle/>
          <a:p>
            <a:r>
              <a:rPr lang="nl-NL" dirty="0">
                <a:solidFill>
                  <a:srgbClr val="FF0000"/>
                </a:solidFill>
              </a:rPr>
              <a:t>3X</a:t>
            </a:r>
            <a:r>
              <a:rPr lang="nl-NL" dirty="0"/>
              <a:t>  automobilisten</a:t>
            </a:r>
          </a:p>
          <a:p>
            <a:r>
              <a:rPr lang="nl-NL" dirty="0">
                <a:solidFill>
                  <a:srgbClr val="FF0000"/>
                </a:solidFill>
              </a:rPr>
              <a:t>1X</a:t>
            </a:r>
            <a:r>
              <a:rPr lang="nl-NL" dirty="0"/>
              <a:t> Knop voor de ingang</a:t>
            </a:r>
          </a:p>
          <a:p>
            <a:r>
              <a:rPr lang="nl-NL" dirty="0">
                <a:solidFill>
                  <a:srgbClr val="FF0000"/>
                </a:solidFill>
              </a:rPr>
              <a:t>1X</a:t>
            </a:r>
            <a:r>
              <a:rPr lang="nl-NL" dirty="0"/>
              <a:t> Het computerprogramma voor de ingang</a:t>
            </a:r>
          </a:p>
          <a:p>
            <a:r>
              <a:rPr lang="nl-NL" dirty="0">
                <a:solidFill>
                  <a:srgbClr val="FF0000"/>
                </a:solidFill>
              </a:rPr>
              <a:t>1X</a:t>
            </a:r>
            <a:r>
              <a:rPr lang="nl-NL" dirty="0"/>
              <a:t> Slagboom voor de ingang</a:t>
            </a:r>
          </a:p>
        </p:txBody>
      </p:sp>
    </p:spTree>
    <p:extLst>
      <p:ext uri="{BB962C8B-B14F-4D97-AF65-F5344CB8AC3E}">
        <p14:creationId xmlns:p14="http://schemas.microsoft.com/office/powerpoint/2010/main" val="5726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27D6360-3908-A545-83DB-758E0D8291FF}"/>
              </a:ext>
            </a:extLst>
          </p:cNvPr>
          <p:cNvSpPr>
            <a:spLocks noGrp="1"/>
          </p:cNvSpPr>
          <p:nvPr>
            <p:ph type="title"/>
          </p:nvPr>
        </p:nvSpPr>
        <p:spPr/>
        <p:txBody>
          <a:bodyPr/>
          <a:lstStyle/>
          <a:p>
            <a:r>
              <a:rPr lang="nl-NL" dirty="0"/>
              <a:t>Opdracht 1 - klaarzetten</a:t>
            </a:r>
          </a:p>
        </p:txBody>
      </p:sp>
      <p:pic>
        <p:nvPicPr>
          <p:cNvPr id="5" name="Afbeelding 4">
            <a:extLst>
              <a:ext uri="{FF2B5EF4-FFF2-40B4-BE49-F238E27FC236}">
                <a16:creationId xmlns:a16="http://schemas.microsoft.com/office/drawing/2014/main" id="{09B70AC4-377A-FB4F-9EB1-0462B175D671}"/>
              </a:ext>
            </a:extLst>
          </p:cNvPr>
          <p:cNvPicPr>
            <a:picLocks noChangeAspect="1"/>
          </p:cNvPicPr>
          <p:nvPr/>
        </p:nvPicPr>
        <p:blipFill>
          <a:blip r:embed="rId3"/>
          <a:stretch>
            <a:fillRect/>
          </a:stretch>
        </p:blipFill>
        <p:spPr>
          <a:xfrm>
            <a:off x="3823361" y="1219200"/>
            <a:ext cx="5799145" cy="5638800"/>
          </a:xfrm>
          <a:prstGeom prst="rect">
            <a:avLst/>
          </a:prstGeom>
        </p:spPr>
      </p:pic>
    </p:spTree>
    <p:extLst>
      <p:ext uri="{BB962C8B-B14F-4D97-AF65-F5344CB8AC3E}">
        <p14:creationId xmlns:p14="http://schemas.microsoft.com/office/powerpoint/2010/main" val="412889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FC5B7B-D053-6A4B-AE67-0272F5F3BBFC}"/>
              </a:ext>
            </a:extLst>
          </p:cNvPr>
          <p:cNvSpPr>
            <a:spLocks noGrp="1"/>
          </p:cNvSpPr>
          <p:nvPr>
            <p:ph type="title"/>
          </p:nvPr>
        </p:nvSpPr>
        <p:spPr/>
        <p:txBody>
          <a:bodyPr/>
          <a:lstStyle/>
          <a:p>
            <a:r>
              <a:rPr lang="nl-NL" dirty="0"/>
              <a:t>Opdracht 1 - Lezen</a:t>
            </a:r>
          </a:p>
        </p:txBody>
      </p:sp>
      <p:sp>
        <p:nvSpPr>
          <p:cNvPr id="3" name="Tijdelijke aanduiding voor inhoud 2">
            <a:extLst>
              <a:ext uri="{FF2B5EF4-FFF2-40B4-BE49-F238E27FC236}">
                <a16:creationId xmlns:a16="http://schemas.microsoft.com/office/drawing/2014/main" id="{D80DF821-9DAE-E448-A44D-2E65DB14BC50}"/>
              </a:ext>
            </a:extLst>
          </p:cNvPr>
          <p:cNvSpPr>
            <a:spLocks noGrp="1"/>
          </p:cNvSpPr>
          <p:nvPr>
            <p:ph idx="1"/>
          </p:nvPr>
        </p:nvSpPr>
        <p:spPr/>
        <p:txBody>
          <a:bodyPr/>
          <a:lstStyle/>
          <a:p>
            <a:r>
              <a:rPr lang="nl-NL" dirty="0"/>
              <a:t>Automobilist lees opdrachtkaart A voor</a:t>
            </a:r>
          </a:p>
          <a:p>
            <a:r>
              <a:rPr lang="nl-NL" dirty="0"/>
              <a:t>Knop Ingang lees je opdrachtkaart voor</a:t>
            </a:r>
          </a:p>
          <a:p>
            <a:r>
              <a:rPr lang="nl-NL" dirty="0"/>
              <a:t>Computerprogramma Ingang lees Opdrachtkaart A voor</a:t>
            </a:r>
          </a:p>
          <a:p>
            <a:r>
              <a:rPr lang="nl-NL" dirty="0"/>
              <a:t>Slagboom Ingang lees Opdrachtkaart voor</a:t>
            </a:r>
          </a:p>
        </p:txBody>
      </p:sp>
    </p:spTree>
    <p:extLst>
      <p:ext uri="{BB962C8B-B14F-4D97-AF65-F5344CB8AC3E}">
        <p14:creationId xmlns:p14="http://schemas.microsoft.com/office/powerpoint/2010/main" val="72107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81A93-8895-2141-9CC7-54CC52422BE5}"/>
              </a:ext>
            </a:extLst>
          </p:cNvPr>
          <p:cNvSpPr>
            <a:spLocks noGrp="1"/>
          </p:cNvSpPr>
          <p:nvPr>
            <p:ph type="title"/>
          </p:nvPr>
        </p:nvSpPr>
        <p:spPr/>
        <p:txBody>
          <a:bodyPr/>
          <a:lstStyle/>
          <a:p>
            <a:r>
              <a:rPr lang="nl-NL" dirty="0"/>
              <a:t>Opdracht 1 - uitvoeren</a:t>
            </a:r>
          </a:p>
        </p:txBody>
      </p:sp>
      <p:sp>
        <p:nvSpPr>
          <p:cNvPr id="3" name="Tijdelijke aanduiding voor inhoud 2">
            <a:extLst>
              <a:ext uri="{FF2B5EF4-FFF2-40B4-BE49-F238E27FC236}">
                <a16:creationId xmlns:a16="http://schemas.microsoft.com/office/drawing/2014/main" id="{36B39BFE-A976-2F40-8200-E7CDED574F61}"/>
              </a:ext>
            </a:extLst>
          </p:cNvPr>
          <p:cNvSpPr>
            <a:spLocks noGrp="1"/>
          </p:cNvSpPr>
          <p:nvPr>
            <p:ph idx="1"/>
          </p:nvPr>
        </p:nvSpPr>
        <p:spPr/>
        <p:txBody>
          <a:bodyPr/>
          <a:lstStyle/>
          <a:p>
            <a:pPr marL="0" indent="0">
              <a:buNone/>
            </a:pPr>
            <a:r>
              <a:rPr lang="nl-NL" dirty="0"/>
              <a:t>De drie automobilisten willen naar binnen. </a:t>
            </a:r>
          </a:p>
        </p:txBody>
      </p:sp>
    </p:spTree>
    <p:extLst>
      <p:ext uri="{BB962C8B-B14F-4D97-AF65-F5344CB8AC3E}">
        <p14:creationId xmlns:p14="http://schemas.microsoft.com/office/powerpoint/2010/main" val="364344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974C2-4435-9343-BDCB-9DAF208EC59F}"/>
              </a:ext>
            </a:extLst>
          </p:cNvPr>
          <p:cNvSpPr>
            <a:spLocks noGrp="1"/>
          </p:cNvSpPr>
          <p:nvPr>
            <p:ph type="title"/>
          </p:nvPr>
        </p:nvSpPr>
        <p:spPr/>
        <p:txBody>
          <a:bodyPr/>
          <a:lstStyle/>
          <a:p>
            <a:r>
              <a:rPr lang="nl-NL" dirty="0"/>
              <a:t>Opdracht 1 – korte nabespreking</a:t>
            </a:r>
          </a:p>
        </p:txBody>
      </p:sp>
      <p:sp>
        <p:nvSpPr>
          <p:cNvPr id="3" name="Tijdelijke aanduiding voor inhoud 2">
            <a:extLst>
              <a:ext uri="{FF2B5EF4-FFF2-40B4-BE49-F238E27FC236}">
                <a16:creationId xmlns:a16="http://schemas.microsoft.com/office/drawing/2014/main" id="{382A5916-B599-0442-BE37-92E9E5E870D6}"/>
              </a:ext>
            </a:extLst>
          </p:cNvPr>
          <p:cNvSpPr>
            <a:spLocks noGrp="1"/>
          </p:cNvSpPr>
          <p:nvPr>
            <p:ph idx="1"/>
          </p:nvPr>
        </p:nvSpPr>
        <p:spPr/>
        <p:txBody>
          <a:bodyPr/>
          <a:lstStyle/>
          <a:p>
            <a:r>
              <a:rPr lang="nl-NL" dirty="0"/>
              <a:t>Zijn alle auto’s binnen gekomen?</a:t>
            </a:r>
          </a:p>
          <a:p>
            <a:r>
              <a:rPr lang="nl-NL" dirty="0"/>
              <a:t>Programmeerconcept: </a:t>
            </a:r>
            <a:r>
              <a:rPr lang="nl-NL" dirty="0">
                <a:solidFill>
                  <a:srgbClr val="FF0000"/>
                </a:solidFill>
              </a:rPr>
              <a:t>sequentie</a:t>
            </a:r>
          </a:p>
          <a:p>
            <a:pPr marL="0" indent="0">
              <a:buNone/>
            </a:pPr>
            <a:endParaRPr lang="nl-NL" dirty="0"/>
          </a:p>
        </p:txBody>
      </p:sp>
    </p:spTree>
    <p:extLst>
      <p:ext uri="{BB962C8B-B14F-4D97-AF65-F5344CB8AC3E}">
        <p14:creationId xmlns:p14="http://schemas.microsoft.com/office/powerpoint/2010/main" val="36424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9527AF-691D-084E-B6D2-0DD2A0D61577}"/>
              </a:ext>
            </a:extLst>
          </p:cNvPr>
          <p:cNvSpPr>
            <a:spLocks noGrp="1"/>
          </p:cNvSpPr>
          <p:nvPr>
            <p:ph type="title"/>
          </p:nvPr>
        </p:nvSpPr>
        <p:spPr/>
        <p:txBody>
          <a:bodyPr/>
          <a:lstStyle/>
          <a:p>
            <a:r>
              <a:rPr lang="nl-NL" dirty="0"/>
              <a:t>Wat gaan we doen</a:t>
            </a:r>
          </a:p>
        </p:txBody>
      </p:sp>
      <p:sp>
        <p:nvSpPr>
          <p:cNvPr id="3" name="Tijdelijke aanduiding voor inhoud 2">
            <a:extLst>
              <a:ext uri="{FF2B5EF4-FFF2-40B4-BE49-F238E27FC236}">
                <a16:creationId xmlns:a16="http://schemas.microsoft.com/office/drawing/2014/main" id="{B7B78BA3-8A60-0D4F-A988-62A9AB59936B}"/>
              </a:ext>
            </a:extLst>
          </p:cNvPr>
          <p:cNvSpPr>
            <a:spLocks noGrp="1"/>
          </p:cNvSpPr>
          <p:nvPr>
            <p:ph idx="1"/>
          </p:nvPr>
        </p:nvSpPr>
        <p:spPr/>
        <p:txBody>
          <a:bodyPr/>
          <a:lstStyle/>
          <a:p>
            <a:r>
              <a:rPr lang="nl-NL" dirty="0"/>
              <a:t>Wat hebben we geleerd in les 1?</a:t>
            </a:r>
          </a:p>
          <a:p>
            <a:r>
              <a:rPr lang="nl-NL" dirty="0"/>
              <a:t>Huiswerkopdracht</a:t>
            </a:r>
          </a:p>
          <a:p>
            <a:r>
              <a:rPr lang="nl-NL" dirty="0"/>
              <a:t>Doelen voor les 2</a:t>
            </a:r>
          </a:p>
          <a:p>
            <a:r>
              <a:rPr lang="nl-NL" dirty="0" err="1"/>
              <a:t>Unplugged</a:t>
            </a:r>
            <a:r>
              <a:rPr lang="nl-NL" dirty="0"/>
              <a:t> opdracht</a:t>
            </a:r>
          </a:p>
          <a:p>
            <a:r>
              <a:rPr lang="nl-NL" dirty="0" err="1"/>
              <a:t>Microbit</a:t>
            </a:r>
            <a:r>
              <a:rPr lang="nl-NL" dirty="0"/>
              <a:t> programmeren</a:t>
            </a:r>
          </a:p>
        </p:txBody>
      </p:sp>
    </p:spTree>
    <p:extLst>
      <p:ext uri="{BB962C8B-B14F-4D97-AF65-F5344CB8AC3E}">
        <p14:creationId xmlns:p14="http://schemas.microsoft.com/office/powerpoint/2010/main" val="102230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A9EB2-44E8-264D-B941-22EF2D31EA28}"/>
              </a:ext>
            </a:extLst>
          </p:cNvPr>
          <p:cNvSpPr>
            <a:spLocks noGrp="1"/>
          </p:cNvSpPr>
          <p:nvPr>
            <p:ph type="title"/>
          </p:nvPr>
        </p:nvSpPr>
        <p:spPr/>
        <p:txBody>
          <a:bodyPr/>
          <a:lstStyle/>
          <a:p>
            <a:r>
              <a:rPr lang="nl-NL" dirty="0"/>
              <a:t>Opdracht 2 – auto’s tellen</a:t>
            </a:r>
          </a:p>
        </p:txBody>
      </p:sp>
      <p:sp>
        <p:nvSpPr>
          <p:cNvPr id="3" name="Tijdelijke aanduiding voor inhoud 2">
            <a:extLst>
              <a:ext uri="{FF2B5EF4-FFF2-40B4-BE49-F238E27FC236}">
                <a16:creationId xmlns:a16="http://schemas.microsoft.com/office/drawing/2014/main" id="{FF580ECE-75D9-7141-9962-12C50CC33F2C}"/>
              </a:ext>
            </a:extLst>
          </p:cNvPr>
          <p:cNvSpPr>
            <a:spLocks noGrp="1"/>
          </p:cNvSpPr>
          <p:nvPr>
            <p:ph idx="1"/>
          </p:nvPr>
        </p:nvSpPr>
        <p:spPr/>
        <p:txBody>
          <a:bodyPr/>
          <a:lstStyle/>
          <a:p>
            <a:r>
              <a:rPr lang="nl-NL" dirty="0"/>
              <a:t>Automobilisten uit de parkeergarage</a:t>
            </a:r>
          </a:p>
          <a:p>
            <a:r>
              <a:rPr lang="nl-NL" dirty="0">
                <a:solidFill>
                  <a:srgbClr val="FF0000"/>
                </a:solidFill>
              </a:rPr>
              <a:t>1 X </a:t>
            </a:r>
            <a:r>
              <a:rPr lang="nl-NL" dirty="0"/>
              <a:t>Wisbordje </a:t>
            </a:r>
            <a:r>
              <a:rPr lang="nl-NL" dirty="0" err="1"/>
              <a:t>vasthouder</a:t>
            </a:r>
            <a:endParaRPr lang="nl-NL" dirty="0"/>
          </a:p>
          <a:p>
            <a:r>
              <a:rPr lang="nl-NL" dirty="0"/>
              <a:t>Computerprogramma ingang lees Opdrachtkaart B voor</a:t>
            </a:r>
          </a:p>
          <a:p>
            <a:r>
              <a:rPr lang="nl-NL" dirty="0"/>
              <a:t>Wisbordje, stift en pen</a:t>
            </a:r>
          </a:p>
          <a:p>
            <a:pPr marL="0" indent="0">
              <a:buNone/>
            </a:pPr>
            <a:endParaRPr lang="nl-NL" dirty="0"/>
          </a:p>
        </p:txBody>
      </p:sp>
    </p:spTree>
    <p:extLst>
      <p:ext uri="{BB962C8B-B14F-4D97-AF65-F5344CB8AC3E}">
        <p14:creationId xmlns:p14="http://schemas.microsoft.com/office/powerpoint/2010/main" val="223123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BA961-319B-5641-83FB-29030931D004}"/>
              </a:ext>
            </a:extLst>
          </p:cNvPr>
          <p:cNvSpPr>
            <a:spLocks noGrp="1"/>
          </p:cNvSpPr>
          <p:nvPr>
            <p:ph type="title"/>
          </p:nvPr>
        </p:nvSpPr>
        <p:spPr/>
        <p:txBody>
          <a:bodyPr/>
          <a:lstStyle/>
          <a:p>
            <a:r>
              <a:rPr lang="nl-NL" dirty="0"/>
              <a:t>Opdracht 2 - Klaarzetten</a:t>
            </a:r>
          </a:p>
        </p:txBody>
      </p:sp>
      <p:pic>
        <p:nvPicPr>
          <p:cNvPr id="5" name="Afbeelding 4">
            <a:extLst>
              <a:ext uri="{FF2B5EF4-FFF2-40B4-BE49-F238E27FC236}">
                <a16:creationId xmlns:a16="http://schemas.microsoft.com/office/drawing/2014/main" id="{05F5D551-E97A-FD46-89B9-80CDD19C55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5279" y="1364342"/>
            <a:ext cx="5449378" cy="5334000"/>
          </a:xfrm>
          <a:prstGeom prst="rect">
            <a:avLst/>
          </a:prstGeom>
        </p:spPr>
      </p:pic>
    </p:spTree>
    <p:extLst>
      <p:ext uri="{BB962C8B-B14F-4D97-AF65-F5344CB8AC3E}">
        <p14:creationId xmlns:p14="http://schemas.microsoft.com/office/powerpoint/2010/main" val="289116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8B74D-5497-B145-89EA-A7704F67AFA2}"/>
              </a:ext>
            </a:extLst>
          </p:cNvPr>
          <p:cNvSpPr>
            <a:spLocks noGrp="1"/>
          </p:cNvSpPr>
          <p:nvPr>
            <p:ph type="title"/>
          </p:nvPr>
        </p:nvSpPr>
        <p:spPr/>
        <p:txBody>
          <a:bodyPr/>
          <a:lstStyle/>
          <a:p>
            <a:r>
              <a:rPr lang="nl-NL" dirty="0"/>
              <a:t>Opdracht 2 - uitvoeren</a:t>
            </a:r>
          </a:p>
        </p:txBody>
      </p:sp>
      <p:sp>
        <p:nvSpPr>
          <p:cNvPr id="3" name="Tijdelijke aanduiding voor inhoud 2">
            <a:extLst>
              <a:ext uri="{FF2B5EF4-FFF2-40B4-BE49-F238E27FC236}">
                <a16:creationId xmlns:a16="http://schemas.microsoft.com/office/drawing/2014/main" id="{26A1A925-087A-FD42-85FF-17A8F45E71C5}"/>
              </a:ext>
            </a:extLst>
          </p:cNvPr>
          <p:cNvSpPr>
            <a:spLocks noGrp="1"/>
          </p:cNvSpPr>
          <p:nvPr>
            <p:ph idx="1"/>
          </p:nvPr>
        </p:nvSpPr>
        <p:spPr/>
        <p:txBody>
          <a:bodyPr/>
          <a:lstStyle/>
          <a:p>
            <a:r>
              <a:rPr lang="nl-NL" dirty="0"/>
              <a:t>De drie automobilisten willen naar binnen. </a:t>
            </a:r>
          </a:p>
        </p:txBody>
      </p:sp>
    </p:spTree>
    <p:extLst>
      <p:ext uri="{BB962C8B-B14F-4D97-AF65-F5344CB8AC3E}">
        <p14:creationId xmlns:p14="http://schemas.microsoft.com/office/powerpoint/2010/main" val="32745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D8C54-9749-CE49-9632-C4B1B9BD351F}"/>
              </a:ext>
            </a:extLst>
          </p:cNvPr>
          <p:cNvSpPr>
            <a:spLocks noGrp="1"/>
          </p:cNvSpPr>
          <p:nvPr>
            <p:ph type="title"/>
          </p:nvPr>
        </p:nvSpPr>
        <p:spPr/>
        <p:txBody>
          <a:bodyPr/>
          <a:lstStyle/>
          <a:p>
            <a:r>
              <a:rPr lang="nl-NL" dirty="0"/>
              <a:t>Opdracht 2 – korte nabespreking</a:t>
            </a:r>
          </a:p>
        </p:txBody>
      </p:sp>
      <p:sp>
        <p:nvSpPr>
          <p:cNvPr id="3" name="Tijdelijke aanduiding voor inhoud 2">
            <a:extLst>
              <a:ext uri="{FF2B5EF4-FFF2-40B4-BE49-F238E27FC236}">
                <a16:creationId xmlns:a16="http://schemas.microsoft.com/office/drawing/2014/main" id="{D7326B76-BE66-F34E-BA8B-214A30EC4DA9}"/>
              </a:ext>
            </a:extLst>
          </p:cNvPr>
          <p:cNvSpPr>
            <a:spLocks noGrp="1"/>
          </p:cNvSpPr>
          <p:nvPr>
            <p:ph idx="1"/>
          </p:nvPr>
        </p:nvSpPr>
        <p:spPr/>
        <p:txBody>
          <a:bodyPr/>
          <a:lstStyle/>
          <a:p>
            <a:r>
              <a:rPr lang="nl-NL" dirty="0"/>
              <a:t>Heeft de computer goed bijgehouden hoeveel auto’s in de parkeergarage staan?</a:t>
            </a:r>
          </a:p>
          <a:p>
            <a:r>
              <a:rPr lang="nl-NL" dirty="0"/>
              <a:t>Programmeerconcept: </a:t>
            </a:r>
            <a:r>
              <a:rPr lang="nl-NL" dirty="0">
                <a:solidFill>
                  <a:srgbClr val="FF0000"/>
                </a:solidFill>
              </a:rPr>
              <a:t>variabele</a:t>
            </a:r>
          </a:p>
        </p:txBody>
      </p:sp>
    </p:spTree>
    <p:extLst>
      <p:ext uri="{BB962C8B-B14F-4D97-AF65-F5344CB8AC3E}">
        <p14:creationId xmlns:p14="http://schemas.microsoft.com/office/powerpoint/2010/main" val="8536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A6781-294D-9948-BD9C-16E97902597E}"/>
              </a:ext>
            </a:extLst>
          </p:cNvPr>
          <p:cNvSpPr>
            <a:spLocks noGrp="1"/>
          </p:cNvSpPr>
          <p:nvPr>
            <p:ph type="title"/>
          </p:nvPr>
        </p:nvSpPr>
        <p:spPr/>
        <p:txBody>
          <a:bodyPr/>
          <a:lstStyle/>
          <a:p>
            <a:r>
              <a:rPr lang="nl-NL" dirty="0"/>
              <a:t>Opdracht 3 - lezen</a:t>
            </a:r>
          </a:p>
        </p:txBody>
      </p:sp>
      <p:sp>
        <p:nvSpPr>
          <p:cNvPr id="3" name="Tijdelijke aanduiding voor inhoud 2">
            <a:extLst>
              <a:ext uri="{FF2B5EF4-FFF2-40B4-BE49-F238E27FC236}">
                <a16:creationId xmlns:a16="http://schemas.microsoft.com/office/drawing/2014/main" id="{737F433E-47ED-D645-850E-75900C02156B}"/>
              </a:ext>
            </a:extLst>
          </p:cNvPr>
          <p:cNvSpPr>
            <a:spLocks noGrp="1"/>
          </p:cNvSpPr>
          <p:nvPr>
            <p:ph idx="1"/>
          </p:nvPr>
        </p:nvSpPr>
        <p:spPr/>
        <p:txBody>
          <a:bodyPr/>
          <a:lstStyle/>
          <a:p>
            <a:r>
              <a:rPr lang="nl-NL" dirty="0"/>
              <a:t>Computerprogramma ingang lees Opdrachtkaart C voor</a:t>
            </a:r>
          </a:p>
        </p:txBody>
      </p:sp>
    </p:spTree>
    <p:extLst>
      <p:ext uri="{BB962C8B-B14F-4D97-AF65-F5344CB8AC3E}">
        <p14:creationId xmlns:p14="http://schemas.microsoft.com/office/powerpoint/2010/main" val="148570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FA0A1-E051-2142-800D-AB713DE393AF}"/>
              </a:ext>
            </a:extLst>
          </p:cNvPr>
          <p:cNvSpPr>
            <a:spLocks noGrp="1"/>
          </p:cNvSpPr>
          <p:nvPr>
            <p:ph type="title"/>
          </p:nvPr>
        </p:nvSpPr>
        <p:spPr/>
        <p:txBody>
          <a:bodyPr/>
          <a:lstStyle/>
          <a:p>
            <a:r>
              <a:rPr lang="nl-NL" dirty="0"/>
              <a:t>Opdracht 3 - uitvoeren</a:t>
            </a:r>
          </a:p>
        </p:txBody>
      </p:sp>
      <p:sp>
        <p:nvSpPr>
          <p:cNvPr id="3" name="Tijdelijke aanduiding voor inhoud 2">
            <a:extLst>
              <a:ext uri="{FF2B5EF4-FFF2-40B4-BE49-F238E27FC236}">
                <a16:creationId xmlns:a16="http://schemas.microsoft.com/office/drawing/2014/main" id="{EA935BB6-9788-884E-A539-A17D6FDF807F}"/>
              </a:ext>
            </a:extLst>
          </p:cNvPr>
          <p:cNvSpPr>
            <a:spLocks noGrp="1"/>
          </p:cNvSpPr>
          <p:nvPr>
            <p:ph idx="1"/>
          </p:nvPr>
        </p:nvSpPr>
        <p:spPr/>
        <p:txBody>
          <a:bodyPr/>
          <a:lstStyle/>
          <a:p>
            <a:r>
              <a:rPr lang="nl-NL" dirty="0"/>
              <a:t>Drie automobilisten willen naar binnen</a:t>
            </a:r>
          </a:p>
        </p:txBody>
      </p:sp>
    </p:spTree>
    <p:extLst>
      <p:ext uri="{BB962C8B-B14F-4D97-AF65-F5344CB8AC3E}">
        <p14:creationId xmlns:p14="http://schemas.microsoft.com/office/powerpoint/2010/main" val="2846974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B0B61-B4A5-FD44-9A68-8229097205A0}"/>
              </a:ext>
            </a:extLst>
          </p:cNvPr>
          <p:cNvSpPr>
            <a:spLocks noGrp="1"/>
          </p:cNvSpPr>
          <p:nvPr>
            <p:ph type="title"/>
          </p:nvPr>
        </p:nvSpPr>
        <p:spPr/>
        <p:txBody>
          <a:bodyPr/>
          <a:lstStyle/>
          <a:p>
            <a:r>
              <a:rPr lang="nl-NL" dirty="0"/>
              <a:t>Opdracht 3 – korte nabespreking</a:t>
            </a:r>
          </a:p>
        </p:txBody>
      </p:sp>
      <p:sp>
        <p:nvSpPr>
          <p:cNvPr id="3" name="Tijdelijke aanduiding voor inhoud 2">
            <a:extLst>
              <a:ext uri="{FF2B5EF4-FFF2-40B4-BE49-F238E27FC236}">
                <a16:creationId xmlns:a16="http://schemas.microsoft.com/office/drawing/2014/main" id="{BBAA6778-30E3-6A42-9EA6-C6DBB0F22D80}"/>
              </a:ext>
            </a:extLst>
          </p:cNvPr>
          <p:cNvSpPr>
            <a:spLocks noGrp="1"/>
          </p:cNvSpPr>
          <p:nvPr>
            <p:ph idx="1"/>
          </p:nvPr>
        </p:nvSpPr>
        <p:spPr/>
        <p:txBody>
          <a:bodyPr/>
          <a:lstStyle/>
          <a:p>
            <a:r>
              <a:rPr lang="nl-NL" dirty="0"/>
              <a:t>Staat op het wisbordje van de computer ook het woord VOL?</a:t>
            </a:r>
          </a:p>
        </p:txBody>
      </p:sp>
    </p:spTree>
    <p:extLst>
      <p:ext uri="{BB962C8B-B14F-4D97-AF65-F5344CB8AC3E}">
        <p14:creationId xmlns:p14="http://schemas.microsoft.com/office/powerpoint/2010/main" val="1768536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A8FA5-7609-974B-A7DD-02D66E9C9F80}"/>
              </a:ext>
            </a:extLst>
          </p:cNvPr>
          <p:cNvSpPr>
            <a:spLocks noGrp="1"/>
          </p:cNvSpPr>
          <p:nvPr>
            <p:ph type="title"/>
          </p:nvPr>
        </p:nvSpPr>
        <p:spPr/>
        <p:txBody>
          <a:bodyPr/>
          <a:lstStyle/>
          <a:p>
            <a:r>
              <a:rPr lang="nl-NL" dirty="0"/>
              <a:t>Opdracht 4 – open of dicht?</a:t>
            </a:r>
          </a:p>
        </p:txBody>
      </p:sp>
      <p:sp>
        <p:nvSpPr>
          <p:cNvPr id="3" name="Tijdelijke aanduiding voor inhoud 2">
            <a:extLst>
              <a:ext uri="{FF2B5EF4-FFF2-40B4-BE49-F238E27FC236}">
                <a16:creationId xmlns:a16="http://schemas.microsoft.com/office/drawing/2014/main" id="{80689F27-8B2D-4A40-B346-FB8F33DBCBA3}"/>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04668CEE-6959-784D-9672-F9F27E89A746}"/>
              </a:ext>
            </a:extLst>
          </p:cNvPr>
          <p:cNvPicPr>
            <a:picLocks noChangeAspect="1"/>
          </p:cNvPicPr>
          <p:nvPr/>
        </p:nvPicPr>
        <p:blipFill>
          <a:blip r:embed="rId3"/>
          <a:stretch>
            <a:fillRect/>
          </a:stretch>
        </p:blipFill>
        <p:spPr>
          <a:xfrm>
            <a:off x="0" y="1545771"/>
            <a:ext cx="12196444" cy="5312229"/>
          </a:xfrm>
          <a:prstGeom prst="rect">
            <a:avLst/>
          </a:prstGeom>
        </p:spPr>
      </p:pic>
    </p:spTree>
    <p:extLst>
      <p:ext uri="{BB962C8B-B14F-4D97-AF65-F5344CB8AC3E}">
        <p14:creationId xmlns:p14="http://schemas.microsoft.com/office/powerpoint/2010/main" val="3304597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A1817-B5E4-2B47-AB1C-A0ABA0766EF0}"/>
              </a:ext>
            </a:extLst>
          </p:cNvPr>
          <p:cNvSpPr>
            <a:spLocks noGrp="1"/>
          </p:cNvSpPr>
          <p:nvPr>
            <p:ph type="title"/>
          </p:nvPr>
        </p:nvSpPr>
        <p:spPr/>
        <p:txBody>
          <a:bodyPr/>
          <a:lstStyle/>
          <a:p>
            <a:r>
              <a:rPr lang="nl-NL" dirty="0"/>
              <a:t>Opdracht 4 – Opdrachtkaart bedenken</a:t>
            </a:r>
          </a:p>
        </p:txBody>
      </p:sp>
      <p:sp>
        <p:nvSpPr>
          <p:cNvPr id="3" name="Tijdelijke aanduiding voor inhoud 2">
            <a:extLst>
              <a:ext uri="{FF2B5EF4-FFF2-40B4-BE49-F238E27FC236}">
                <a16:creationId xmlns:a16="http://schemas.microsoft.com/office/drawing/2014/main" id="{4B062BB3-A449-8347-B16F-DEC25D1FE854}"/>
              </a:ext>
            </a:extLst>
          </p:cNvPr>
          <p:cNvSpPr>
            <a:spLocks noGrp="1"/>
          </p:cNvSpPr>
          <p:nvPr>
            <p:ph idx="1"/>
          </p:nvPr>
        </p:nvSpPr>
        <p:spPr/>
        <p:txBody>
          <a:bodyPr/>
          <a:lstStyle/>
          <a:p>
            <a:r>
              <a:rPr lang="nl-NL" dirty="0"/>
              <a:t>Wat voor soort opdrachtkaart zou het computerprogramma voor de ingang moeten krijgen om ervoor te zorgen dat de vierde auto niet naar binnen kan?</a:t>
            </a:r>
          </a:p>
        </p:txBody>
      </p:sp>
    </p:spTree>
    <p:extLst>
      <p:ext uri="{BB962C8B-B14F-4D97-AF65-F5344CB8AC3E}">
        <p14:creationId xmlns:p14="http://schemas.microsoft.com/office/powerpoint/2010/main" val="826672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832CB-733A-9248-AA38-E0C5D38353C6}"/>
              </a:ext>
            </a:extLst>
          </p:cNvPr>
          <p:cNvSpPr>
            <a:spLocks noGrp="1"/>
          </p:cNvSpPr>
          <p:nvPr>
            <p:ph type="title"/>
          </p:nvPr>
        </p:nvSpPr>
        <p:spPr/>
        <p:txBody>
          <a:bodyPr/>
          <a:lstStyle/>
          <a:p>
            <a:r>
              <a:rPr lang="nl-NL" dirty="0"/>
              <a:t>Opdracht 4 – korte nabespreking</a:t>
            </a:r>
          </a:p>
        </p:txBody>
      </p:sp>
      <p:sp>
        <p:nvSpPr>
          <p:cNvPr id="3" name="Tijdelijke aanduiding voor inhoud 2">
            <a:extLst>
              <a:ext uri="{FF2B5EF4-FFF2-40B4-BE49-F238E27FC236}">
                <a16:creationId xmlns:a16="http://schemas.microsoft.com/office/drawing/2014/main" id="{2EF580D0-0CD9-254A-9F5E-23820943D19D}"/>
              </a:ext>
            </a:extLst>
          </p:cNvPr>
          <p:cNvSpPr>
            <a:spLocks noGrp="1"/>
          </p:cNvSpPr>
          <p:nvPr>
            <p:ph idx="1"/>
          </p:nvPr>
        </p:nvSpPr>
        <p:spPr/>
        <p:txBody>
          <a:bodyPr/>
          <a:lstStyle/>
          <a:p>
            <a:r>
              <a:rPr lang="nl-NL" dirty="0"/>
              <a:t>Antwoorden uitwisselen</a:t>
            </a:r>
          </a:p>
          <a:p>
            <a:r>
              <a:rPr lang="nl-NL" dirty="0"/>
              <a:t>Programmeerconcept: </a:t>
            </a:r>
            <a:r>
              <a:rPr lang="nl-NL" dirty="0">
                <a:solidFill>
                  <a:srgbClr val="FF0000"/>
                </a:solidFill>
              </a:rPr>
              <a:t>conditie</a:t>
            </a:r>
          </a:p>
        </p:txBody>
      </p:sp>
    </p:spTree>
    <p:extLst>
      <p:ext uri="{BB962C8B-B14F-4D97-AF65-F5344CB8AC3E}">
        <p14:creationId xmlns:p14="http://schemas.microsoft.com/office/powerpoint/2010/main" val="396391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F4125-F0F6-764E-B424-12A30504F478}"/>
              </a:ext>
            </a:extLst>
          </p:cNvPr>
          <p:cNvSpPr>
            <a:spLocks noGrp="1"/>
          </p:cNvSpPr>
          <p:nvPr>
            <p:ph type="title"/>
          </p:nvPr>
        </p:nvSpPr>
        <p:spPr/>
        <p:txBody>
          <a:bodyPr/>
          <a:lstStyle/>
          <a:p>
            <a:r>
              <a:rPr lang="nl-NL" dirty="0"/>
              <a:t>Wat hebben we geleerd in les 1?</a:t>
            </a:r>
          </a:p>
        </p:txBody>
      </p:sp>
      <p:sp>
        <p:nvSpPr>
          <p:cNvPr id="4" name="Tijdelijke aanduiding voor tekst 3">
            <a:extLst>
              <a:ext uri="{FF2B5EF4-FFF2-40B4-BE49-F238E27FC236}">
                <a16:creationId xmlns:a16="http://schemas.microsoft.com/office/drawing/2014/main" id="{2B8C1CE5-C188-AE4E-9327-D49A5E738206}"/>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462558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A3D03-3D5B-F448-A85D-2AE4EE526465}"/>
              </a:ext>
            </a:extLst>
          </p:cNvPr>
          <p:cNvSpPr>
            <a:spLocks noGrp="1"/>
          </p:cNvSpPr>
          <p:nvPr>
            <p:ph type="title"/>
          </p:nvPr>
        </p:nvSpPr>
        <p:spPr/>
        <p:txBody>
          <a:bodyPr/>
          <a:lstStyle/>
          <a:p>
            <a:pPr algn="ctr"/>
            <a:r>
              <a:rPr lang="nl-NL" dirty="0"/>
              <a:t>Opdracht 4: Welke optie kies je?</a:t>
            </a:r>
          </a:p>
        </p:txBody>
      </p:sp>
      <p:sp>
        <p:nvSpPr>
          <p:cNvPr id="4" name="Tekstvak 3">
            <a:extLst>
              <a:ext uri="{FF2B5EF4-FFF2-40B4-BE49-F238E27FC236}">
                <a16:creationId xmlns:a16="http://schemas.microsoft.com/office/drawing/2014/main" id="{FAAB43DB-2D3C-2B46-917B-C76CD5281450}"/>
              </a:ext>
            </a:extLst>
          </p:cNvPr>
          <p:cNvSpPr txBox="1"/>
          <p:nvPr/>
        </p:nvSpPr>
        <p:spPr>
          <a:xfrm>
            <a:off x="838200" y="1901952"/>
            <a:ext cx="3697224" cy="2031325"/>
          </a:xfrm>
          <a:prstGeom prst="rect">
            <a:avLst/>
          </a:prstGeom>
          <a:noFill/>
          <a:ln>
            <a:solidFill>
              <a:schemeClr val="tx1"/>
            </a:solidFill>
          </a:ln>
        </p:spPr>
        <p:txBody>
          <a:bodyPr wrap="square" rtlCol="0">
            <a:spAutoFit/>
          </a:bodyPr>
          <a:lstStyle/>
          <a:p>
            <a:r>
              <a:rPr lang="nl-NL" b="1" dirty="0"/>
              <a:t>Optie 1</a:t>
            </a:r>
          </a:p>
          <a:p>
            <a:endParaRPr lang="nl-NL" dirty="0"/>
          </a:p>
          <a:p>
            <a:r>
              <a:rPr lang="nl-NL" dirty="0"/>
              <a:t>Leg je linkerhand op de schouder van de slagboom</a:t>
            </a:r>
          </a:p>
          <a:p>
            <a:endParaRPr lang="nl-NL" dirty="0"/>
          </a:p>
          <a:p>
            <a:endParaRPr lang="nl-NL" dirty="0"/>
          </a:p>
          <a:p>
            <a:endParaRPr lang="nl-NL" dirty="0"/>
          </a:p>
        </p:txBody>
      </p:sp>
      <p:sp>
        <p:nvSpPr>
          <p:cNvPr id="5" name="Tekstvak 4">
            <a:extLst>
              <a:ext uri="{FF2B5EF4-FFF2-40B4-BE49-F238E27FC236}">
                <a16:creationId xmlns:a16="http://schemas.microsoft.com/office/drawing/2014/main" id="{32537BB8-AF2D-C34A-B399-6DD027360694}"/>
              </a:ext>
            </a:extLst>
          </p:cNvPr>
          <p:cNvSpPr txBox="1"/>
          <p:nvPr/>
        </p:nvSpPr>
        <p:spPr>
          <a:xfrm>
            <a:off x="7656576" y="1901952"/>
            <a:ext cx="3697224" cy="2031325"/>
          </a:xfrm>
          <a:prstGeom prst="rect">
            <a:avLst/>
          </a:prstGeom>
          <a:noFill/>
          <a:ln>
            <a:solidFill>
              <a:schemeClr val="tx1"/>
            </a:solidFill>
          </a:ln>
        </p:spPr>
        <p:txBody>
          <a:bodyPr wrap="square" rtlCol="0">
            <a:spAutoFit/>
          </a:bodyPr>
          <a:lstStyle/>
          <a:p>
            <a:r>
              <a:rPr lang="nl-NL" b="1" dirty="0"/>
              <a:t>Optie 3</a:t>
            </a:r>
          </a:p>
          <a:p>
            <a:endParaRPr lang="nl-NL" dirty="0"/>
          </a:p>
          <a:p>
            <a:r>
              <a:rPr lang="nl-NL" b="1" dirty="0"/>
              <a:t>ALS</a:t>
            </a:r>
            <a:r>
              <a:rPr lang="nl-NL" dirty="0"/>
              <a:t> er minder dan 3 plekken bezet zijn </a:t>
            </a:r>
            <a:r>
              <a:rPr lang="nl-NL" b="1" dirty="0"/>
              <a:t>DAN</a:t>
            </a:r>
            <a:r>
              <a:rPr lang="nl-NL" dirty="0"/>
              <a:t> leg je je linkerhand op de schouder van de slagboom. </a:t>
            </a:r>
          </a:p>
          <a:p>
            <a:endParaRPr lang="nl-NL" dirty="0"/>
          </a:p>
          <a:p>
            <a:endParaRPr lang="nl-NL" dirty="0"/>
          </a:p>
        </p:txBody>
      </p:sp>
      <p:sp>
        <p:nvSpPr>
          <p:cNvPr id="6" name="Tekstvak 5">
            <a:extLst>
              <a:ext uri="{FF2B5EF4-FFF2-40B4-BE49-F238E27FC236}">
                <a16:creationId xmlns:a16="http://schemas.microsoft.com/office/drawing/2014/main" id="{ED960517-C046-6A42-B5B5-2D3B5F12C183}"/>
              </a:ext>
            </a:extLst>
          </p:cNvPr>
          <p:cNvSpPr txBox="1"/>
          <p:nvPr/>
        </p:nvSpPr>
        <p:spPr>
          <a:xfrm>
            <a:off x="838200" y="4277296"/>
            <a:ext cx="3697224" cy="2031325"/>
          </a:xfrm>
          <a:prstGeom prst="rect">
            <a:avLst/>
          </a:prstGeom>
          <a:noFill/>
          <a:ln>
            <a:solidFill>
              <a:schemeClr val="tx1"/>
            </a:solidFill>
          </a:ln>
        </p:spPr>
        <p:txBody>
          <a:bodyPr wrap="square" rtlCol="0">
            <a:spAutoFit/>
          </a:bodyPr>
          <a:lstStyle/>
          <a:p>
            <a:r>
              <a:rPr lang="nl-NL" b="1" dirty="0"/>
              <a:t>Optie 2</a:t>
            </a:r>
          </a:p>
          <a:p>
            <a:endParaRPr lang="nl-NL" dirty="0"/>
          </a:p>
          <a:p>
            <a:r>
              <a:rPr lang="nl-NL" b="1" dirty="0"/>
              <a:t>ALS</a:t>
            </a:r>
            <a:r>
              <a:rPr lang="nl-NL" dirty="0"/>
              <a:t> de 3 plekken bezet zijn </a:t>
            </a:r>
            <a:r>
              <a:rPr lang="nl-NL" b="1" dirty="0"/>
              <a:t>DAN</a:t>
            </a:r>
            <a:r>
              <a:rPr lang="nl-NL" dirty="0"/>
              <a:t> schrijf je op het bord VOL. </a:t>
            </a:r>
          </a:p>
          <a:p>
            <a:endParaRPr lang="nl-NL" dirty="0"/>
          </a:p>
          <a:p>
            <a:endParaRPr lang="nl-NL" dirty="0"/>
          </a:p>
          <a:p>
            <a:endParaRPr lang="nl-NL" dirty="0"/>
          </a:p>
        </p:txBody>
      </p:sp>
      <p:sp>
        <p:nvSpPr>
          <p:cNvPr id="7" name="Tekstvak 6">
            <a:extLst>
              <a:ext uri="{FF2B5EF4-FFF2-40B4-BE49-F238E27FC236}">
                <a16:creationId xmlns:a16="http://schemas.microsoft.com/office/drawing/2014/main" id="{33A97D4D-8FC5-C544-AA91-7F09D1A7B634}"/>
              </a:ext>
            </a:extLst>
          </p:cNvPr>
          <p:cNvSpPr txBox="1"/>
          <p:nvPr/>
        </p:nvSpPr>
        <p:spPr>
          <a:xfrm>
            <a:off x="7656576" y="4277296"/>
            <a:ext cx="3697224" cy="2031325"/>
          </a:xfrm>
          <a:prstGeom prst="rect">
            <a:avLst/>
          </a:prstGeom>
          <a:noFill/>
          <a:ln>
            <a:solidFill>
              <a:schemeClr val="tx1"/>
            </a:solidFill>
          </a:ln>
        </p:spPr>
        <p:txBody>
          <a:bodyPr wrap="square" rtlCol="0">
            <a:spAutoFit/>
          </a:bodyPr>
          <a:lstStyle/>
          <a:p>
            <a:r>
              <a:rPr lang="nl-NL" b="1" dirty="0"/>
              <a:t>Optie 4</a:t>
            </a:r>
          </a:p>
          <a:p>
            <a:endParaRPr lang="nl-NL" dirty="0"/>
          </a:p>
          <a:p>
            <a:r>
              <a:rPr lang="nl-NL" b="1" dirty="0"/>
              <a:t>ALS</a:t>
            </a:r>
            <a:r>
              <a:rPr lang="nl-NL" dirty="0"/>
              <a:t> er meer dan 3 plekken bezet zijn </a:t>
            </a:r>
            <a:r>
              <a:rPr lang="nl-NL" b="1" dirty="0"/>
              <a:t>DAN</a:t>
            </a:r>
            <a:r>
              <a:rPr lang="nl-NL" dirty="0"/>
              <a:t> leg je je linkerhand op de schouder van de slagboom. </a:t>
            </a:r>
          </a:p>
          <a:p>
            <a:endParaRPr lang="nl-NL" dirty="0"/>
          </a:p>
          <a:p>
            <a:endParaRPr lang="nl-NL" dirty="0"/>
          </a:p>
        </p:txBody>
      </p:sp>
    </p:spTree>
    <p:extLst>
      <p:ext uri="{BB962C8B-B14F-4D97-AF65-F5344CB8AC3E}">
        <p14:creationId xmlns:p14="http://schemas.microsoft.com/office/powerpoint/2010/main" val="81476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1626A-896D-534B-8985-73D31397DE75}"/>
              </a:ext>
            </a:extLst>
          </p:cNvPr>
          <p:cNvSpPr>
            <a:spLocks noGrp="1"/>
          </p:cNvSpPr>
          <p:nvPr>
            <p:ph type="title"/>
          </p:nvPr>
        </p:nvSpPr>
        <p:spPr/>
        <p:txBody>
          <a:bodyPr/>
          <a:lstStyle/>
          <a:p>
            <a:r>
              <a:rPr lang="nl-NL" dirty="0"/>
              <a:t>Opdracht 5 - sensoren</a:t>
            </a:r>
          </a:p>
        </p:txBody>
      </p:sp>
      <p:sp>
        <p:nvSpPr>
          <p:cNvPr id="3" name="Tijdelijke aanduiding voor inhoud 2">
            <a:extLst>
              <a:ext uri="{FF2B5EF4-FFF2-40B4-BE49-F238E27FC236}">
                <a16:creationId xmlns:a16="http://schemas.microsoft.com/office/drawing/2014/main" id="{D8702BE2-DF5E-C24E-8EF2-179548E9EB72}"/>
              </a:ext>
            </a:extLst>
          </p:cNvPr>
          <p:cNvSpPr>
            <a:spLocks noGrp="1"/>
          </p:cNvSpPr>
          <p:nvPr>
            <p:ph idx="1"/>
          </p:nvPr>
        </p:nvSpPr>
        <p:spPr/>
        <p:txBody>
          <a:bodyPr/>
          <a:lstStyle/>
          <a:p>
            <a:r>
              <a:rPr lang="nl-NL" dirty="0">
                <a:solidFill>
                  <a:srgbClr val="FF0000"/>
                </a:solidFill>
              </a:rPr>
              <a:t>1X</a:t>
            </a:r>
            <a:r>
              <a:rPr lang="nl-NL" dirty="0"/>
              <a:t> Sensor ingang</a:t>
            </a:r>
          </a:p>
        </p:txBody>
      </p:sp>
    </p:spTree>
    <p:extLst>
      <p:ext uri="{BB962C8B-B14F-4D97-AF65-F5344CB8AC3E}">
        <p14:creationId xmlns:p14="http://schemas.microsoft.com/office/powerpoint/2010/main" val="402278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01C41-251F-EC44-80ED-8879B4D9F5F9}"/>
              </a:ext>
            </a:extLst>
          </p:cNvPr>
          <p:cNvSpPr>
            <a:spLocks noGrp="1"/>
          </p:cNvSpPr>
          <p:nvPr>
            <p:ph type="title"/>
          </p:nvPr>
        </p:nvSpPr>
        <p:spPr/>
        <p:txBody>
          <a:bodyPr/>
          <a:lstStyle/>
          <a:p>
            <a:r>
              <a:rPr lang="nl-NL" dirty="0"/>
              <a:t>Opdracht 5 - klaarzetten</a:t>
            </a:r>
          </a:p>
        </p:txBody>
      </p:sp>
      <p:pic>
        <p:nvPicPr>
          <p:cNvPr id="5" name="Afbeelding 4">
            <a:extLst>
              <a:ext uri="{FF2B5EF4-FFF2-40B4-BE49-F238E27FC236}">
                <a16:creationId xmlns:a16="http://schemas.microsoft.com/office/drawing/2014/main" id="{C2E99888-A6AD-144A-B053-15473D2DC3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7713" y="1277256"/>
            <a:ext cx="5701458" cy="5580743"/>
          </a:xfrm>
          <a:prstGeom prst="rect">
            <a:avLst/>
          </a:prstGeom>
        </p:spPr>
      </p:pic>
    </p:spTree>
    <p:extLst>
      <p:ext uri="{BB962C8B-B14F-4D97-AF65-F5344CB8AC3E}">
        <p14:creationId xmlns:p14="http://schemas.microsoft.com/office/powerpoint/2010/main" val="2211615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F8DC5-61E3-7740-8122-0A2390116152}"/>
              </a:ext>
            </a:extLst>
          </p:cNvPr>
          <p:cNvSpPr>
            <a:spLocks noGrp="1"/>
          </p:cNvSpPr>
          <p:nvPr>
            <p:ph type="title"/>
          </p:nvPr>
        </p:nvSpPr>
        <p:spPr/>
        <p:txBody>
          <a:bodyPr/>
          <a:lstStyle/>
          <a:p>
            <a:r>
              <a:rPr lang="nl-NL" dirty="0"/>
              <a:t>Opdracht 5 - lezen</a:t>
            </a:r>
          </a:p>
        </p:txBody>
      </p:sp>
      <p:sp>
        <p:nvSpPr>
          <p:cNvPr id="3" name="Tijdelijke aanduiding voor inhoud 2">
            <a:extLst>
              <a:ext uri="{FF2B5EF4-FFF2-40B4-BE49-F238E27FC236}">
                <a16:creationId xmlns:a16="http://schemas.microsoft.com/office/drawing/2014/main" id="{BB28D8EF-29F4-7043-8EBF-6984C77A3800}"/>
              </a:ext>
            </a:extLst>
          </p:cNvPr>
          <p:cNvSpPr>
            <a:spLocks noGrp="1"/>
          </p:cNvSpPr>
          <p:nvPr>
            <p:ph idx="1"/>
          </p:nvPr>
        </p:nvSpPr>
        <p:spPr/>
        <p:txBody>
          <a:bodyPr/>
          <a:lstStyle/>
          <a:p>
            <a:r>
              <a:rPr lang="nl-NL" dirty="0"/>
              <a:t>Sensor ingang lees opdrachtkaart voor</a:t>
            </a:r>
          </a:p>
          <a:p>
            <a:r>
              <a:rPr lang="nl-NL" dirty="0"/>
              <a:t>Computerprogramma ingang lees Opdrachtkaart D voor</a:t>
            </a:r>
          </a:p>
        </p:txBody>
      </p:sp>
    </p:spTree>
    <p:extLst>
      <p:ext uri="{BB962C8B-B14F-4D97-AF65-F5344CB8AC3E}">
        <p14:creationId xmlns:p14="http://schemas.microsoft.com/office/powerpoint/2010/main" val="193443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BDB2B-1FE0-B84A-B537-ED87BA2A83DA}"/>
              </a:ext>
            </a:extLst>
          </p:cNvPr>
          <p:cNvSpPr>
            <a:spLocks noGrp="1"/>
          </p:cNvSpPr>
          <p:nvPr>
            <p:ph type="title"/>
          </p:nvPr>
        </p:nvSpPr>
        <p:spPr/>
        <p:txBody>
          <a:bodyPr/>
          <a:lstStyle/>
          <a:p>
            <a:r>
              <a:rPr lang="nl-NL" dirty="0"/>
              <a:t>Opdracht 5 - uitvoeren</a:t>
            </a:r>
          </a:p>
        </p:txBody>
      </p:sp>
      <p:sp>
        <p:nvSpPr>
          <p:cNvPr id="3" name="Tijdelijke aanduiding voor inhoud 2">
            <a:extLst>
              <a:ext uri="{FF2B5EF4-FFF2-40B4-BE49-F238E27FC236}">
                <a16:creationId xmlns:a16="http://schemas.microsoft.com/office/drawing/2014/main" id="{D3E61A06-2FD3-134D-9313-5A11F8E4D6ED}"/>
              </a:ext>
            </a:extLst>
          </p:cNvPr>
          <p:cNvSpPr>
            <a:spLocks noGrp="1"/>
          </p:cNvSpPr>
          <p:nvPr>
            <p:ph idx="1"/>
          </p:nvPr>
        </p:nvSpPr>
        <p:spPr/>
        <p:txBody>
          <a:bodyPr/>
          <a:lstStyle/>
          <a:p>
            <a:r>
              <a:rPr lang="nl-NL" dirty="0"/>
              <a:t>3 automobilisten willen naar binnen</a:t>
            </a:r>
          </a:p>
        </p:txBody>
      </p:sp>
    </p:spTree>
    <p:extLst>
      <p:ext uri="{BB962C8B-B14F-4D97-AF65-F5344CB8AC3E}">
        <p14:creationId xmlns:p14="http://schemas.microsoft.com/office/powerpoint/2010/main" val="2601659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9B114-2858-204A-96C0-F0BE73A7C367}"/>
              </a:ext>
            </a:extLst>
          </p:cNvPr>
          <p:cNvSpPr>
            <a:spLocks noGrp="1"/>
          </p:cNvSpPr>
          <p:nvPr>
            <p:ph type="title"/>
          </p:nvPr>
        </p:nvSpPr>
        <p:spPr/>
        <p:txBody>
          <a:bodyPr/>
          <a:lstStyle/>
          <a:p>
            <a:r>
              <a:rPr lang="nl-NL" dirty="0"/>
              <a:t>Opdracht 6 – sensoren plagen</a:t>
            </a:r>
          </a:p>
        </p:txBody>
      </p:sp>
      <p:sp>
        <p:nvSpPr>
          <p:cNvPr id="3" name="Tijdelijke aanduiding voor inhoud 2">
            <a:extLst>
              <a:ext uri="{FF2B5EF4-FFF2-40B4-BE49-F238E27FC236}">
                <a16:creationId xmlns:a16="http://schemas.microsoft.com/office/drawing/2014/main" id="{B60936C7-81BC-444E-938F-508741968599}"/>
              </a:ext>
            </a:extLst>
          </p:cNvPr>
          <p:cNvSpPr>
            <a:spLocks noGrp="1"/>
          </p:cNvSpPr>
          <p:nvPr>
            <p:ph idx="1"/>
          </p:nvPr>
        </p:nvSpPr>
        <p:spPr/>
        <p:txBody>
          <a:bodyPr/>
          <a:lstStyle/>
          <a:p>
            <a:r>
              <a:rPr lang="nl-NL" dirty="0"/>
              <a:t>Sensor ingang lees nog een keer je instructie voor</a:t>
            </a:r>
          </a:p>
          <a:p>
            <a:r>
              <a:rPr lang="nl-NL" dirty="0"/>
              <a:t>Wat zou er met deze instructie mis kunnen gaan?</a:t>
            </a:r>
          </a:p>
          <a:p>
            <a:r>
              <a:rPr lang="nl-NL" dirty="0"/>
              <a:t>Wat zou er bij de instructies die de computerprogramma’s opvolgen nog niet goed?</a:t>
            </a:r>
          </a:p>
          <a:p>
            <a:r>
              <a:rPr lang="nl-NL" dirty="0"/>
              <a:t>Hoe zouden we het computerprogramma van de ingang een betere instructie kunnen geven?</a:t>
            </a:r>
          </a:p>
        </p:txBody>
      </p:sp>
    </p:spTree>
    <p:extLst>
      <p:ext uri="{BB962C8B-B14F-4D97-AF65-F5344CB8AC3E}">
        <p14:creationId xmlns:p14="http://schemas.microsoft.com/office/powerpoint/2010/main" val="110737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A1817-B5E4-2B47-AB1C-A0ABA0766EF0}"/>
              </a:ext>
            </a:extLst>
          </p:cNvPr>
          <p:cNvSpPr>
            <a:spLocks noGrp="1"/>
          </p:cNvSpPr>
          <p:nvPr>
            <p:ph type="title"/>
          </p:nvPr>
        </p:nvSpPr>
        <p:spPr/>
        <p:txBody>
          <a:bodyPr/>
          <a:lstStyle/>
          <a:p>
            <a:r>
              <a:rPr lang="nl-NL" dirty="0"/>
              <a:t>Opdracht 6 – Opdrachtkaart bedenken</a:t>
            </a:r>
          </a:p>
        </p:txBody>
      </p:sp>
      <p:sp>
        <p:nvSpPr>
          <p:cNvPr id="3" name="Tijdelijke aanduiding voor inhoud 2">
            <a:extLst>
              <a:ext uri="{FF2B5EF4-FFF2-40B4-BE49-F238E27FC236}">
                <a16:creationId xmlns:a16="http://schemas.microsoft.com/office/drawing/2014/main" id="{4B062BB3-A449-8347-B16F-DEC25D1FE854}"/>
              </a:ext>
            </a:extLst>
          </p:cNvPr>
          <p:cNvSpPr>
            <a:spLocks noGrp="1"/>
          </p:cNvSpPr>
          <p:nvPr>
            <p:ph idx="1"/>
          </p:nvPr>
        </p:nvSpPr>
        <p:spPr/>
        <p:txBody>
          <a:bodyPr/>
          <a:lstStyle/>
          <a:p>
            <a:r>
              <a:rPr lang="nl-NL" dirty="0"/>
              <a:t>Wat voor soort opdrachtkaart zou het computerprogramma voor de ingang moeten krijgen om ervoor te zorgen dat hij niet altijd luistert naar de sensor?</a:t>
            </a:r>
          </a:p>
        </p:txBody>
      </p:sp>
    </p:spTree>
    <p:extLst>
      <p:ext uri="{BB962C8B-B14F-4D97-AF65-F5344CB8AC3E}">
        <p14:creationId xmlns:p14="http://schemas.microsoft.com/office/powerpoint/2010/main" val="271323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A2F90-B08F-4149-A59D-4FC3207EA835}"/>
              </a:ext>
            </a:extLst>
          </p:cNvPr>
          <p:cNvSpPr>
            <a:spLocks noGrp="1"/>
          </p:cNvSpPr>
          <p:nvPr>
            <p:ph type="title"/>
          </p:nvPr>
        </p:nvSpPr>
        <p:spPr/>
        <p:txBody>
          <a:bodyPr/>
          <a:lstStyle/>
          <a:p>
            <a:r>
              <a:rPr lang="nl-NL" dirty="0"/>
              <a:t>Opdracht 6: Welke optie kies je?</a:t>
            </a:r>
          </a:p>
        </p:txBody>
      </p:sp>
      <p:sp>
        <p:nvSpPr>
          <p:cNvPr id="4" name="Tekstvak 3">
            <a:extLst>
              <a:ext uri="{FF2B5EF4-FFF2-40B4-BE49-F238E27FC236}">
                <a16:creationId xmlns:a16="http://schemas.microsoft.com/office/drawing/2014/main" id="{7DB2A1AA-1878-A844-BD80-5ADB63EAF035}"/>
              </a:ext>
            </a:extLst>
          </p:cNvPr>
          <p:cNvSpPr txBox="1"/>
          <p:nvPr/>
        </p:nvSpPr>
        <p:spPr>
          <a:xfrm>
            <a:off x="838199" y="1901952"/>
            <a:ext cx="4367131" cy="3693319"/>
          </a:xfrm>
          <a:prstGeom prst="rect">
            <a:avLst/>
          </a:prstGeom>
          <a:noFill/>
          <a:ln>
            <a:solidFill>
              <a:schemeClr val="tx1"/>
            </a:solidFill>
          </a:ln>
        </p:spPr>
        <p:txBody>
          <a:bodyPr wrap="square" rtlCol="0">
            <a:spAutoFit/>
          </a:bodyPr>
          <a:lstStyle/>
          <a:p>
            <a:r>
              <a:rPr lang="nl-NL" b="1" dirty="0"/>
              <a:t>Optie 1</a:t>
            </a:r>
          </a:p>
          <a:p>
            <a:endParaRPr lang="nl-NL" dirty="0"/>
          </a:p>
          <a:p>
            <a:r>
              <a:rPr lang="nl-NL" dirty="0"/>
              <a:t>Wanneer de knop ingang een hand op je schouder legt DAN schrijf je op je wisbord achter Ingang: OPEN. En leg je een hand op de schouder van de slagboom ingang. </a:t>
            </a:r>
          </a:p>
          <a:p>
            <a:endParaRPr lang="nl-NL" dirty="0"/>
          </a:p>
          <a:p>
            <a:r>
              <a:rPr lang="nl-NL" dirty="0"/>
              <a:t>Wanneer de sensor ingang in zijn handen klapt en ALS op het wisbordje Ingang OPEN staat DAN leg je je hand op de schouder van de slagboom ingang. Je schrijft op het wisbordje achter Ingang: DICHT. </a:t>
            </a:r>
          </a:p>
          <a:p>
            <a:endParaRPr lang="nl-NL" dirty="0"/>
          </a:p>
        </p:txBody>
      </p:sp>
      <p:sp>
        <p:nvSpPr>
          <p:cNvPr id="8" name="Tekstvak 7">
            <a:extLst>
              <a:ext uri="{FF2B5EF4-FFF2-40B4-BE49-F238E27FC236}">
                <a16:creationId xmlns:a16="http://schemas.microsoft.com/office/drawing/2014/main" id="{1DC2BEBF-7945-894B-BAB2-CEADF89C4F66}"/>
              </a:ext>
            </a:extLst>
          </p:cNvPr>
          <p:cNvSpPr txBox="1"/>
          <p:nvPr/>
        </p:nvSpPr>
        <p:spPr>
          <a:xfrm>
            <a:off x="6986669" y="1901952"/>
            <a:ext cx="4367131" cy="3693319"/>
          </a:xfrm>
          <a:prstGeom prst="rect">
            <a:avLst/>
          </a:prstGeom>
          <a:noFill/>
          <a:ln>
            <a:solidFill>
              <a:schemeClr val="tx1"/>
            </a:solidFill>
          </a:ln>
        </p:spPr>
        <p:txBody>
          <a:bodyPr wrap="square" rtlCol="0">
            <a:spAutoFit/>
          </a:bodyPr>
          <a:lstStyle/>
          <a:p>
            <a:r>
              <a:rPr lang="nl-NL" b="1" dirty="0"/>
              <a:t>Optie 2</a:t>
            </a:r>
          </a:p>
          <a:p>
            <a:endParaRPr lang="nl-NL" dirty="0"/>
          </a:p>
          <a:p>
            <a:r>
              <a:rPr lang="nl-NL" dirty="0"/>
              <a:t>Wanneer de knop ingang een hand op je schouder legt DAN schrijf je op je wisbord achter Ingang: DICHT. En leg je een hand op de schouder van de slagboom ingang. </a:t>
            </a:r>
          </a:p>
          <a:p>
            <a:endParaRPr lang="nl-NL" dirty="0"/>
          </a:p>
          <a:p>
            <a:r>
              <a:rPr lang="nl-NL" dirty="0"/>
              <a:t>Wanneer de sensor ingang in zijn handen klapt en ALS op het wisbordje Ingang DICHT staat DAN leg je je hand op de schouder van de slagboom ingang. Je schrijft op het wisbordje achter Ingang: OPEN. </a:t>
            </a:r>
          </a:p>
          <a:p>
            <a:endParaRPr lang="nl-NL" dirty="0"/>
          </a:p>
        </p:txBody>
      </p:sp>
    </p:spTree>
    <p:extLst>
      <p:ext uri="{BB962C8B-B14F-4D97-AF65-F5344CB8AC3E}">
        <p14:creationId xmlns:p14="http://schemas.microsoft.com/office/powerpoint/2010/main" val="198084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8DE2A-CCA3-EE4D-B3A1-0E983C6035B6}"/>
              </a:ext>
            </a:extLst>
          </p:cNvPr>
          <p:cNvSpPr>
            <a:spLocks noGrp="1"/>
          </p:cNvSpPr>
          <p:nvPr>
            <p:ph type="title"/>
          </p:nvPr>
        </p:nvSpPr>
        <p:spPr/>
        <p:txBody>
          <a:bodyPr/>
          <a:lstStyle/>
          <a:p>
            <a:r>
              <a:rPr lang="nl-NL" dirty="0"/>
              <a:t>Korte nabespreking</a:t>
            </a:r>
          </a:p>
        </p:txBody>
      </p:sp>
      <p:sp>
        <p:nvSpPr>
          <p:cNvPr id="3" name="Tijdelijke aanduiding voor inhoud 2">
            <a:extLst>
              <a:ext uri="{FF2B5EF4-FFF2-40B4-BE49-F238E27FC236}">
                <a16:creationId xmlns:a16="http://schemas.microsoft.com/office/drawing/2014/main" id="{23DCA029-CB92-0240-9066-0808AA515CA3}"/>
              </a:ext>
            </a:extLst>
          </p:cNvPr>
          <p:cNvSpPr>
            <a:spLocks noGrp="1"/>
          </p:cNvSpPr>
          <p:nvPr>
            <p:ph idx="1"/>
          </p:nvPr>
        </p:nvSpPr>
        <p:spPr/>
        <p:txBody>
          <a:bodyPr>
            <a:normAutofit/>
          </a:bodyPr>
          <a:lstStyle/>
          <a:p>
            <a:r>
              <a:rPr lang="nl-NL" dirty="0"/>
              <a:t>Wat was de </a:t>
            </a:r>
            <a:r>
              <a:rPr lang="nl-NL" dirty="0">
                <a:solidFill>
                  <a:srgbClr val="FF0000"/>
                </a:solidFill>
              </a:rPr>
              <a:t>input</a:t>
            </a:r>
            <a:r>
              <a:rPr lang="nl-NL" dirty="0"/>
              <a:t> bij de parkeergarage</a:t>
            </a:r>
          </a:p>
          <a:p>
            <a:r>
              <a:rPr lang="nl-NL" dirty="0"/>
              <a:t>Wat moest de </a:t>
            </a:r>
            <a:r>
              <a:rPr lang="nl-NL" dirty="0">
                <a:solidFill>
                  <a:srgbClr val="FF0000"/>
                </a:solidFill>
              </a:rPr>
              <a:t>computer</a:t>
            </a:r>
            <a:r>
              <a:rPr lang="nl-NL" dirty="0"/>
              <a:t> allemaal regelen?</a:t>
            </a:r>
          </a:p>
          <a:p>
            <a:r>
              <a:rPr lang="nl-NL" dirty="0"/>
              <a:t>Wat was de </a:t>
            </a:r>
            <a:r>
              <a:rPr lang="nl-NL" dirty="0">
                <a:solidFill>
                  <a:srgbClr val="FF0000"/>
                </a:solidFill>
              </a:rPr>
              <a:t>output</a:t>
            </a:r>
            <a:r>
              <a:rPr lang="nl-NL" dirty="0"/>
              <a:t>?</a:t>
            </a:r>
          </a:p>
          <a:p>
            <a:r>
              <a:rPr lang="nl-NL" dirty="0"/>
              <a:t>Welke </a:t>
            </a:r>
            <a:r>
              <a:rPr lang="nl-NL" dirty="0">
                <a:solidFill>
                  <a:srgbClr val="FF0000"/>
                </a:solidFill>
              </a:rPr>
              <a:t>programmeerconcepten</a:t>
            </a:r>
            <a:r>
              <a:rPr lang="nl-NL" dirty="0"/>
              <a:t> moest je gebruiken om het apparaat slimmer te krijgen?</a:t>
            </a:r>
          </a:p>
        </p:txBody>
      </p:sp>
    </p:spTree>
    <p:extLst>
      <p:ext uri="{BB962C8B-B14F-4D97-AF65-F5344CB8AC3E}">
        <p14:creationId xmlns:p14="http://schemas.microsoft.com/office/powerpoint/2010/main" val="212390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30B53-8896-404C-B550-6A7D956AEA14}"/>
              </a:ext>
            </a:extLst>
          </p:cNvPr>
          <p:cNvSpPr>
            <a:spLocks noGrp="1"/>
          </p:cNvSpPr>
          <p:nvPr>
            <p:ph type="title"/>
          </p:nvPr>
        </p:nvSpPr>
        <p:spPr/>
        <p:txBody>
          <a:bodyPr/>
          <a:lstStyle/>
          <a:p>
            <a:r>
              <a:rPr lang="nl-NL" dirty="0" err="1"/>
              <a:t>Microbit</a:t>
            </a:r>
            <a:r>
              <a:rPr lang="nl-NL" dirty="0"/>
              <a:t> programmeren</a:t>
            </a:r>
          </a:p>
        </p:txBody>
      </p:sp>
      <p:sp>
        <p:nvSpPr>
          <p:cNvPr id="3" name="Tijdelijke aanduiding voor inhoud 2">
            <a:extLst>
              <a:ext uri="{FF2B5EF4-FFF2-40B4-BE49-F238E27FC236}">
                <a16:creationId xmlns:a16="http://schemas.microsoft.com/office/drawing/2014/main" id="{7EDC12BC-46AB-4E41-996E-24CFD8BF7EE4}"/>
              </a:ext>
            </a:extLst>
          </p:cNvPr>
          <p:cNvSpPr>
            <a:spLocks noGrp="1"/>
          </p:cNvSpPr>
          <p:nvPr>
            <p:ph idx="1"/>
          </p:nvPr>
        </p:nvSpPr>
        <p:spPr/>
        <p:txBody>
          <a:bodyPr/>
          <a:lstStyle/>
          <a:p>
            <a:r>
              <a:rPr lang="nl-NL" dirty="0"/>
              <a:t>Uitleg </a:t>
            </a:r>
            <a:r>
              <a:rPr lang="nl-NL" dirty="0" err="1"/>
              <a:t>microbitomgeving</a:t>
            </a:r>
            <a:endParaRPr lang="nl-NL" dirty="0"/>
          </a:p>
          <a:p>
            <a:r>
              <a:rPr lang="nl-NL" dirty="0"/>
              <a:t>Uitleg hoe de code is gemaakt</a:t>
            </a:r>
          </a:p>
          <a:p>
            <a:r>
              <a:rPr lang="nl-NL" dirty="0"/>
              <a:t>Uitleg hoe de code op de </a:t>
            </a:r>
            <a:r>
              <a:rPr lang="nl-NL" dirty="0" err="1"/>
              <a:t>microbit</a:t>
            </a:r>
            <a:r>
              <a:rPr lang="nl-NL" dirty="0"/>
              <a:t> is gezet</a:t>
            </a:r>
          </a:p>
          <a:p>
            <a:r>
              <a:rPr lang="nl-NL" dirty="0"/>
              <a:t>Uitleg batterijen </a:t>
            </a:r>
            <a:r>
              <a:rPr lang="nl-NL" dirty="0" err="1"/>
              <a:t>microbit</a:t>
            </a:r>
            <a:endParaRPr lang="nl-NL" dirty="0"/>
          </a:p>
          <a:p>
            <a:r>
              <a:rPr lang="nl-NL" dirty="0"/>
              <a:t>Code aanpassen en op de </a:t>
            </a:r>
            <a:r>
              <a:rPr lang="nl-NL" dirty="0" err="1"/>
              <a:t>micobit</a:t>
            </a:r>
            <a:r>
              <a:rPr lang="nl-NL" dirty="0"/>
              <a:t> zetten</a:t>
            </a:r>
          </a:p>
          <a:p>
            <a:r>
              <a:rPr lang="nl-NL" dirty="0"/>
              <a:t>Nieuwe code maken en op de </a:t>
            </a:r>
            <a:r>
              <a:rPr lang="nl-NL" dirty="0" err="1"/>
              <a:t>microbit</a:t>
            </a:r>
            <a:r>
              <a:rPr lang="nl-NL" dirty="0"/>
              <a:t> zetten</a:t>
            </a:r>
          </a:p>
          <a:p>
            <a:endParaRPr lang="nl-NL" dirty="0"/>
          </a:p>
        </p:txBody>
      </p:sp>
    </p:spTree>
    <p:extLst>
      <p:ext uri="{BB962C8B-B14F-4D97-AF65-F5344CB8AC3E}">
        <p14:creationId xmlns:p14="http://schemas.microsoft.com/office/powerpoint/2010/main" val="166926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4">
            <a:extLst>
              <a:ext uri="{FF2B5EF4-FFF2-40B4-BE49-F238E27FC236}">
                <a16:creationId xmlns:a16="http://schemas.microsoft.com/office/drawing/2014/main" id="{875B4960-F57F-8844-894E-D5B40D453B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546464" y="861754"/>
            <a:ext cx="6894023" cy="5170516"/>
          </a:xfrm>
          <a:prstGeom prst="rect">
            <a:avLst/>
          </a:prstGeom>
        </p:spPr>
      </p:pic>
    </p:spTree>
    <p:extLst>
      <p:ext uri="{BB962C8B-B14F-4D97-AF65-F5344CB8AC3E}">
        <p14:creationId xmlns:p14="http://schemas.microsoft.com/office/powerpoint/2010/main" val="2749127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010B2-0486-3F4A-9231-D1A1D0C4939C}"/>
              </a:ext>
            </a:extLst>
          </p:cNvPr>
          <p:cNvSpPr>
            <a:spLocks noGrp="1"/>
          </p:cNvSpPr>
          <p:nvPr>
            <p:ph type="title"/>
          </p:nvPr>
        </p:nvSpPr>
        <p:spPr/>
        <p:txBody>
          <a:bodyPr/>
          <a:lstStyle/>
          <a:p>
            <a:r>
              <a:rPr lang="nl-NL" dirty="0"/>
              <a:t>Uitleg </a:t>
            </a:r>
            <a:r>
              <a:rPr lang="nl-NL" dirty="0" err="1"/>
              <a:t>microbitomgeving</a:t>
            </a:r>
            <a:endParaRPr lang="nl-NL" dirty="0"/>
          </a:p>
        </p:txBody>
      </p:sp>
      <p:sp>
        <p:nvSpPr>
          <p:cNvPr id="3" name="Tijdelijke aanduiding voor inhoud 2">
            <a:extLst>
              <a:ext uri="{FF2B5EF4-FFF2-40B4-BE49-F238E27FC236}">
                <a16:creationId xmlns:a16="http://schemas.microsoft.com/office/drawing/2014/main" id="{D2BC85AC-E0D5-5C4F-BAA0-B442858C0B60}"/>
              </a:ext>
            </a:extLst>
          </p:cNvPr>
          <p:cNvSpPr>
            <a:spLocks noGrp="1"/>
          </p:cNvSpPr>
          <p:nvPr>
            <p:ph idx="1"/>
          </p:nvPr>
        </p:nvSpPr>
        <p:spPr/>
        <p:txBody>
          <a:bodyPr/>
          <a:lstStyle/>
          <a:p>
            <a:r>
              <a:rPr lang="nl-NL" dirty="0"/>
              <a:t>Virtuele </a:t>
            </a:r>
            <a:r>
              <a:rPr lang="nl-NL" dirty="0" err="1"/>
              <a:t>microbit</a:t>
            </a:r>
            <a:endParaRPr lang="nl-NL" dirty="0"/>
          </a:p>
          <a:p>
            <a:r>
              <a:rPr lang="nl-NL" dirty="0"/>
              <a:t>Programmeerblokken</a:t>
            </a:r>
          </a:p>
          <a:p>
            <a:r>
              <a:rPr lang="nl-NL" dirty="0"/>
              <a:t>Programmeerveld</a:t>
            </a:r>
          </a:p>
          <a:p>
            <a:r>
              <a:rPr lang="nl-NL" dirty="0"/>
              <a:t>Opslaan</a:t>
            </a:r>
          </a:p>
          <a:p>
            <a:r>
              <a:rPr lang="nl-NL" dirty="0"/>
              <a:t>Download-knop</a:t>
            </a:r>
          </a:p>
          <a:p>
            <a:pPr lvl="1"/>
            <a:endParaRPr lang="nl-NL" dirty="0"/>
          </a:p>
        </p:txBody>
      </p:sp>
    </p:spTree>
    <p:extLst>
      <p:ext uri="{BB962C8B-B14F-4D97-AF65-F5344CB8AC3E}">
        <p14:creationId xmlns:p14="http://schemas.microsoft.com/office/powerpoint/2010/main" val="971018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345A5-E30E-8148-803C-28DED47B4E28}"/>
              </a:ext>
            </a:extLst>
          </p:cNvPr>
          <p:cNvSpPr>
            <a:spLocks noGrp="1"/>
          </p:cNvSpPr>
          <p:nvPr>
            <p:ph type="title"/>
          </p:nvPr>
        </p:nvSpPr>
        <p:spPr/>
        <p:txBody>
          <a:bodyPr/>
          <a:lstStyle/>
          <a:p>
            <a:r>
              <a:rPr lang="nl-NL" dirty="0" err="1"/>
              <a:t>Microbit</a:t>
            </a:r>
            <a:r>
              <a:rPr lang="nl-NL" dirty="0"/>
              <a:t> programmeren</a:t>
            </a:r>
          </a:p>
        </p:txBody>
      </p:sp>
      <p:sp>
        <p:nvSpPr>
          <p:cNvPr id="3" name="Tijdelijke aanduiding voor inhoud 2">
            <a:extLst>
              <a:ext uri="{FF2B5EF4-FFF2-40B4-BE49-F238E27FC236}">
                <a16:creationId xmlns:a16="http://schemas.microsoft.com/office/drawing/2014/main" id="{FF95726A-8943-0546-B33A-D07CC80DA0A1}"/>
              </a:ext>
            </a:extLst>
          </p:cNvPr>
          <p:cNvSpPr>
            <a:spLocks noGrp="1"/>
          </p:cNvSpPr>
          <p:nvPr>
            <p:ph idx="1"/>
          </p:nvPr>
        </p:nvSpPr>
        <p:spPr/>
        <p:txBody>
          <a:bodyPr/>
          <a:lstStyle/>
          <a:p>
            <a:pPr marL="0" indent="0">
              <a:buNone/>
            </a:pPr>
            <a:r>
              <a:rPr lang="nl-NL" dirty="0"/>
              <a:t>Opdracht 1: Hartje de hele tijd laten zien. </a:t>
            </a:r>
          </a:p>
          <a:p>
            <a:pPr marL="0" indent="0">
              <a:buNone/>
            </a:pPr>
            <a:r>
              <a:rPr lang="nl-NL" dirty="0"/>
              <a:t>Opdracht 2: Hartje laten zien als je op knop A drukt. </a:t>
            </a:r>
          </a:p>
          <a:p>
            <a:pPr marL="0" indent="0">
              <a:buNone/>
            </a:pPr>
            <a:r>
              <a:rPr lang="nl-NL" dirty="0"/>
              <a:t>Opdracht 3: De hele tijd een kloppend hartje laten zien. </a:t>
            </a:r>
          </a:p>
          <a:p>
            <a:pPr marL="0" indent="0">
              <a:buNone/>
            </a:pPr>
            <a:r>
              <a:rPr lang="nl-NL" dirty="0"/>
              <a:t>Opdracht 4: Hartje 4 keer laten kloppen als je op knop A drukt.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741971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1FB32-EEA8-BB4E-9775-3AF1CE26C6BE}"/>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063BFD71-8002-614F-9D2D-BE042D28D500}"/>
              </a:ext>
            </a:extLst>
          </p:cNvPr>
          <p:cNvSpPr>
            <a:spLocks noGrp="1"/>
          </p:cNvSpPr>
          <p:nvPr>
            <p:ph idx="1"/>
          </p:nvPr>
        </p:nvSpPr>
        <p:spPr/>
        <p:txBody>
          <a:bodyPr/>
          <a:lstStyle/>
          <a:p>
            <a:r>
              <a:rPr lang="nl-NL" dirty="0"/>
              <a:t>Dit vond ik leuk in de les</a:t>
            </a:r>
          </a:p>
          <a:p>
            <a:r>
              <a:rPr lang="nl-NL" dirty="0"/>
              <a:t>Dit vond ik lastig in de les</a:t>
            </a:r>
          </a:p>
          <a:p>
            <a:r>
              <a:rPr lang="nl-NL"/>
              <a:t>Dit vond ik stom in de les</a:t>
            </a:r>
            <a:endParaRPr lang="nl-NL" dirty="0"/>
          </a:p>
          <a:p>
            <a:endParaRPr lang="nl-NL" dirty="0"/>
          </a:p>
        </p:txBody>
      </p:sp>
    </p:spTree>
    <p:extLst>
      <p:ext uri="{BB962C8B-B14F-4D97-AF65-F5344CB8AC3E}">
        <p14:creationId xmlns:p14="http://schemas.microsoft.com/office/powerpoint/2010/main" val="198734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F8018B0-4233-1147-8D13-D3EF725A2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4080" y="1521856"/>
            <a:ext cx="8290560" cy="5193376"/>
          </a:xfrm>
          <a:prstGeom prst="rect">
            <a:avLst/>
          </a:prstGeom>
        </p:spPr>
      </p:pic>
      <p:sp>
        <p:nvSpPr>
          <p:cNvPr id="8" name="Titel 7">
            <a:extLst>
              <a:ext uri="{FF2B5EF4-FFF2-40B4-BE49-F238E27FC236}">
                <a16:creationId xmlns:a16="http://schemas.microsoft.com/office/drawing/2014/main" id="{A6602DC9-F7C3-8E4D-8E96-4DBCD5FCC9C1}"/>
              </a:ext>
            </a:extLst>
          </p:cNvPr>
          <p:cNvSpPr>
            <a:spLocks noGrp="1"/>
          </p:cNvSpPr>
          <p:nvPr>
            <p:ph type="title"/>
          </p:nvPr>
        </p:nvSpPr>
        <p:spPr/>
        <p:txBody>
          <a:bodyPr/>
          <a:lstStyle/>
          <a:p>
            <a:r>
              <a:rPr lang="nl-NL" dirty="0"/>
              <a:t>Opdracht 1</a:t>
            </a:r>
          </a:p>
        </p:txBody>
      </p:sp>
    </p:spTree>
    <p:extLst>
      <p:ext uri="{BB962C8B-B14F-4D97-AF65-F5344CB8AC3E}">
        <p14:creationId xmlns:p14="http://schemas.microsoft.com/office/powerpoint/2010/main" val="3805028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BDA0ADA-0045-8446-BF1A-6BA741112320}"/>
              </a:ext>
            </a:extLst>
          </p:cNvPr>
          <p:cNvPicPr>
            <a:picLocks noChangeAspect="1"/>
          </p:cNvPicPr>
          <p:nvPr/>
        </p:nvPicPr>
        <p:blipFill>
          <a:blip r:embed="rId3"/>
          <a:stretch>
            <a:fillRect/>
          </a:stretch>
        </p:blipFill>
        <p:spPr>
          <a:xfrm>
            <a:off x="3423792" y="1302154"/>
            <a:ext cx="5293487" cy="5555846"/>
          </a:xfrm>
          <a:prstGeom prst="rect">
            <a:avLst/>
          </a:prstGeom>
        </p:spPr>
      </p:pic>
      <p:sp>
        <p:nvSpPr>
          <p:cNvPr id="3" name="Titel 2">
            <a:extLst>
              <a:ext uri="{FF2B5EF4-FFF2-40B4-BE49-F238E27FC236}">
                <a16:creationId xmlns:a16="http://schemas.microsoft.com/office/drawing/2014/main" id="{8813720B-5777-4C4E-A134-CD23D9424F24}"/>
              </a:ext>
            </a:extLst>
          </p:cNvPr>
          <p:cNvSpPr>
            <a:spLocks noGrp="1"/>
          </p:cNvSpPr>
          <p:nvPr>
            <p:ph type="title"/>
          </p:nvPr>
        </p:nvSpPr>
        <p:spPr/>
        <p:txBody>
          <a:bodyPr/>
          <a:lstStyle/>
          <a:p>
            <a:r>
              <a:rPr lang="nl-NL" dirty="0"/>
              <a:t>Opdracht 2</a:t>
            </a:r>
          </a:p>
        </p:txBody>
      </p:sp>
    </p:spTree>
    <p:extLst>
      <p:ext uri="{BB962C8B-B14F-4D97-AF65-F5344CB8AC3E}">
        <p14:creationId xmlns:p14="http://schemas.microsoft.com/office/powerpoint/2010/main" val="237049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E665035-569A-584E-A65E-4BBC0D6819B2}"/>
              </a:ext>
            </a:extLst>
          </p:cNvPr>
          <p:cNvSpPr>
            <a:spLocks noGrp="1"/>
          </p:cNvSpPr>
          <p:nvPr>
            <p:ph type="title"/>
          </p:nvPr>
        </p:nvSpPr>
        <p:spPr/>
        <p:txBody>
          <a:bodyPr/>
          <a:lstStyle/>
          <a:p>
            <a:r>
              <a:rPr lang="nl-NL" dirty="0"/>
              <a:t>Wat hoort bij wat?</a:t>
            </a:r>
          </a:p>
        </p:txBody>
      </p:sp>
      <p:pic>
        <p:nvPicPr>
          <p:cNvPr id="10" name="Afbeelding 9">
            <a:extLst>
              <a:ext uri="{FF2B5EF4-FFF2-40B4-BE49-F238E27FC236}">
                <a16:creationId xmlns:a16="http://schemas.microsoft.com/office/drawing/2014/main" id="{9A89EF64-0B74-8846-8010-AD17CE7EB06D}"/>
              </a:ext>
            </a:extLst>
          </p:cNvPr>
          <p:cNvPicPr>
            <a:picLocks noChangeAspect="1"/>
          </p:cNvPicPr>
          <p:nvPr/>
        </p:nvPicPr>
        <p:blipFill>
          <a:blip r:embed="rId3"/>
          <a:stretch>
            <a:fillRect/>
          </a:stretch>
        </p:blipFill>
        <p:spPr>
          <a:xfrm>
            <a:off x="1714500" y="1570990"/>
            <a:ext cx="8763000" cy="4965700"/>
          </a:xfrm>
          <a:prstGeom prst="rect">
            <a:avLst/>
          </a:prstGeom>
        </p:spPr>
      </p:pic>
    </p:spTree>
    <p:extLst>
      <p:ext uri="{BB962C8B-B14F-4D97-AF65-F5344CB8AC3E}">
        <p14:creationId xmlns:p14="http://schemas.microsoft.com/office/powerpoint/2010/main" val="117672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158D10D-DD65-7D45-809D-369F7C9DD3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6429" y="4049487"/>
            <a:ext cx="2906151" cy="2808513"/>
          </a:xfrm>
          <a:prstGeom prst="rect">
            <a:avLst/>
          </a:prstGeom>
        </p:spPr>
      </p:pic>
      <p:sp>
        <p:nvSpPr>
          <p:cNvPr id="2" name="Titel 1">
            <a:extLst>
              <a:ext uri="{FF2B5EF4-FFF2-40B4-BE49-F238E27FC236}">
                <a16:creationId xmlns:a16="http://schemas.microsoft.com/office/drawing/2014/main" id="{A4046DBB-3F74-934C-84E7-CA785F293949}"/>
              </a:ext>
            </a:extLst>
          </p:cNvPr>
          <p:cNvSpPr>
            <a:spLocks noGrp="1"/>
          </p:cNvSpPr>
          <p:nvPr>
            <p:ph type="title"/>
          </p:nvPr>
        </p:nvSpPr>
        <p:spPr/>
        <p:txBody>
          <a:bodyPr/>
          <a:lstStyle/>
          <a:p>
            <a:r>
              <a:rPr lang="nl-NL" dirty="0"/>
              <a:t>Opdracht 3</a:t>
            </a:r>
          </a:p>
        </p:txBody>
      </p:sp>
      <p:sp>
        <p:nvSpPr>
          <p:cNvPr id="3" name="Tijdelijke aanduiding voor inhoud 2">
            <a:extLst>
              <a:ext uri="{FF2B5EF4-FFF2-40B4-BE49-F238E27FC236}">
                <a16:creationId xmlns:a16="http://schemas.microsoft.com/office/drawing/2014/main" id="{0C5FAEB1-5AB9-7647-A183-2CB5EEB849D2}"/>
              </a:ext>
            </a:extLst>
          </p:cNvPr>
          <p:cNvSpPr>
            <a:spLocks noGrp="1"/>
          </p:cNvSpPr>
          <p:nvPr>
            <p:ph idx="1"/>
          </p:nvPr>
        </p:nvSpPr>
        <p:spPr/>
        <p:txBody>
          <a:bodyPr/>
          <a:lstStyle/>
          <a:p>
            <a:pPr lvl="0"/>
            <a:r>
              <a:rPr lang="nl-NL" dirty="0"/>
              <a:t>Welke apparaten hebben jullie in huis? </a:t>
            </a:r>
          </a:p>
          <a:p>
            <a:pPr lvl="0"/>
            <a:r>
              <a:rPr lang="nl-NL" dirty="0"/>
              <a:t>En in welk apparaat zit een computer? </a:t>
            </a:r>
          </a:p>
          <a:p>
            <a:pPr lvl="0"/>
            <a:r>
              <a:rPr lang="nl-NL" dirty="0"/>
              <a:t>Waarom denk je dat daar een computer in zit?</a:t>
            </a:r>
          </a:p>
          <a:p>
            <a:pPr lvl="0"/>
            <a:endParaRPr lang="nl-NL" dirty="0"/>
          </a:p>
          <a:p>
            <a:endParaRPr lang="nl-NL" dirty="0"/>
          </a:p>
        </p:txBody>
      </p:sp>
    </p:spTree>
    <p:extLst>
      <p:ext uri="{BB962C8B-B14F-4D97-AF65-F5344CB8AC3E}">
        <p14:creationId xmlns:p14="http://schemas.microsoft.com/office/powerpoint/2010/main" val="90313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0392408B-63C1-CC45-B1DA-BDE8C317C49F}"/>
              </a:ext>
            </a:extLst>
          </p:cNvPr>
          <p:cNvCxnSpPr/>
          <p:nvPr/>
        </p:nvCxnSpPr>
        <p:spPr>
          <a:xfrm>
            <a:off x="6049108" y="0"/>
            <a:ext cx="0" cy="685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F786A8B8-171D-B640-8E21-C17A4F396233}"/>
              </a:ext>
            </a:extLst>
          </p:cNvPr>
          <p:cNvSpPr txBox="1"/>
          <p:nvPr/>
        </p:nvSpPr>
        <p:spPr>
          <a:xfrm>
            <a:off x="1019908" y="422030"/>
            <a:ext cx="4302396" cy="523220"/>
          </a:xfrm>
          <a:prstGeom prst="rect">
            <a:avLst/>
          </a:prstGeom>
          <a:noFill/>
        </p:spPr>
        <p:txBody>
          <a:bodyPr wrap="none" rtlCol="0">
            <a:spAutoFit/>
          </a:bodyPr>
          <a:lstStyle/>
          <a:p>
            <a:r>
              <a:rPr lang="nl-NL" sz="2800" dirty="0"/>
              <a:t>Apparaten zonder computer</a:t>
            </a:r>
          </a:p>
        </p:txBody>
      </p:sp>
      <p:sp>
        <p:nvSpPr>
          <p:cNvPr id="5" name="Tekstvak 4">
            <a:extLst>
              <a:ext uri="{FF2B5EF4-FFF2-40B4-BE49-F238E27FC236}">
                <a16:creationId xmlns:a16="http://schemas.microsoft.com/office/drawing/2014/main" id="{096A7022-F068-A54B-9740-D8992A435490}"/>
              </a:ext>
            </a:extLst>
          </p:cNvPr>
          <p:cNvSpPr txBox="1"/>
          <p:nvPr/>
        </p:nvSpPr>
        <p:spPr>
          <a:xfrm>
            <a:off x="6981093" y="422030"/>
            <a:ext cx="4508735" cy="523220"/>
          </a:xfrm>
          <a:prstGeom prst="rect">
            <a:avLst/>
          </a:prstGeom>
          <a:noFill/>
        </p:spPr>
        <p:txBody>
          <a:bodyPr wrap="none" rtlCol="0">
            <a:spAutoFit/>
          </a:bodyPr>
          <a:lstStyle/>
          <a:p>
            <a:r>
              <a:rPr lang="nl-NL" sz="2800" dirty="0"/>
              <a:t>Apparaten met een computer</a:t>
            </a:r>
          </a:p>
        </p:txBody>
      </p:sp>
    </p:spTree>
    <p:extLst>
      <p:ext uri="{BB962C8B-B14F-4D97-AF65-F5344CB8AC3E}">
        <p14:creationId xmlns:p14="http://schemas.microsoft.com/office/powerpoint/2010/main" val="28348096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26008</TotalTime>
  <Words>1562</Words>
  <Application>Microsoft Macintosh PowerPoint</Application>
  <PresentationFormat>Breedbeeld</PresentationFormat>
  <Paragraphs>228</Paragraphs>
  <Slides>42</Slides>
  <Notes>21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42</vt:i4>
      </vt:variant>
    </vt:vector>
  </HeadingPairs>
  <TitlesOfParts>
    <vt:vector size="46" baseType="lpstr">
      <vt:lpstr>Arial</vt:lpstr>
      <vt:lpstr>Calibri</vt:lpstr>
      <vt:lpstr>Calibri Light</vt:lpstr>
      <vt:lpstr>Kantoorthema</vt:lpstr>
      <vt:lpstr>Apparaten programmeren</vt:lpstr>
      <vt:lpstr>Wat gaan we doen</vt:lpstr>
      <vt:lpstr>Wat hebben we geleerd in les 1?</vt:lpstr>
      <vt:lpstr>PowerPoint-presentatie</vt:lpstr>
      <vt:lpstr>Opdracht 1</vt:lpstr>
      <vt:lpstr>Opdracht 2</vt:lpstr>
      <vt:lpstr>Wat hoort bij wat?</vt:lpstr>
      <vt:lpstr>Opdracht 3</vt:lpstr>
      <vt:lpstr>PowerPoint-presentatie</vt:lpstr>
      <vt:lpstr>Doelen voor les 2</vt:lpstr>
      <vt:lpstr>PowerPoint-presentatie</vt:lpstr>
      <vt:lpstr>PowerPoint-presentatie</vt:lpstr>
      <vt:lpstr>PowerPoint-presentatie</vt:lpstr>
      <vt:lpstr>Unplugged programmeren</vt:lpstr>
      <vt:lpstr>Opdracht 1 - spelers</vt:lpstr>
      <vt:lpstr>Opdracht 1 - klaarzetten</vt:lpstr>
      <vt:lpstr>Opdracht 1 - Lezen</vt:lpstr>
      <vt:lpstr>Opdracht 1 - uitvoeren</vt:lpstr>
      <vt:lpstr>Opdracht 1 – korte nabespreking</vt:lpstr>
      <vt:lpstr>Opdracht 2 – auto’s tellen</vt:lpstr>
      <vt:lpstr>Opdracht 2 - Klaarzetten</vt:lpstr>
      <vt:lpstr>Opdracht 2 - uitvoeren</vt:lpstr>
      <vt:lpstr>Opdracht 2 – korte nabespreking</vt:lpstr>
      <vt:lpstr>Opdracht 3 - lezen</vt:lpstr>
      <vt:lpstr>Opdracht 3 - uitvoeren</vt:lpstr>
      <vt:lpstr>Opdracht 3 – korte nabespreking</vt:lpstr>
      <vt:lpstr>Opdracht 4 – open of dicht?</vt:lpstr>
      <vt:lpstr>Opdracht 4 – Opdrachtkaart bedenken</vt:lpstr>
      <vt:lpstr>Opdracht 4 – korte nabespreking</vt:lpstr>
      <vt:lpstr>Opdracht 4: Welke optie kies je?</vt:lpstr>
      <vt:lpstr>Opdracht 5 - sensoren</vt:lpstr>
      <vt:lpstr>Opdracht 5 - klaarzetten</vt:lpstr>
      <vt:lpstr>Opdracht 5 - lezen</vt:lpstr>
      <vt:lpstr>Opdracht 5 - uitvoeren</vt:lpstr>
      <vt:lpstr>Opdracht 6 – sensoren plagen</vt:lpstr>
      <vt:lpstr>Opdracht 6 – Opdrachtkaart bedenken</vt:lpstr>
      <vt:lpstr>Opdracht 6: Welke optie kies je?</vt:lpstr>
      <vt:lpstr>Korte nabespreking</vt:lpstr>
      <vt:lpstr>Microbit programmeren</vt:lpstr>
      <vt:lpstr>Uitleg microbitomgeving</vt:lpstr>
      <vt:lpstr>Microbit programmeren</vt:lpstr>
      <vt:lpstr>Afsluiting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 Dummer</dc:creator>
  <cp:lastModifiedBy>Gerard Dummer</cp:lastModifiedBy>
  <cp:revision>68</cp:revision>
  <dcterms:created xsi:type="dcterms:W3CDTF">2019-03-28T13:07:57Z</dcterms:created>
  <dcterms:modified xsi:type="dcterms:W3CDTF">2019-04-18T13:11:47Z</dcterms:modified>
</cp:coreProperties>
</file>